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71" r:id="rId4"/>
    <p:sldId id="272" r:id="rId5"/>
    <p:sldId id="276" r:id="rId6"/>
    <p:sldId id="277" r:id="rId7"/>
    <p:sldId id="274" r:id="rId8"/>
    <p:sldId id="273" r:id="rId9"/>
    <p:sldId id="291" r:id="rId10"/>
    <p:sldId id="292" r:id="rId11"/>
    <p:sldId id="294" r:id="rId12"/>
    <p:sldId id="295" r:id="rId13"/>
    <p:sldId id="297" r:id="rId14"/>
    <p:sldId id="296" r:id="rId15"/>
    <p:sldId id="258" r:id="rId16"/>
    <p:sldId id="298" r:id="rId17"/>
    <p:sldId id="299" r:id="rId18"/>
    <p:sldId id="300" r:id="rId19"/>
    <p:sldId id="260" r:id="rId20"/>
    <p:sldId id="293"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B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84000" autoAdjust="0"/>
  </p:normalViewPr>
  <p:slideViewPr>
    <p:cSldViewPr snapToGrid="0">
      <p:cViewPr>
        <p:scale>
          <a:sx n="90" d="100"/>
          <a:sy n="90" d="100"/>
        </p:scale>
        <p:origin x="-244" y="-133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AEA9-226C-48AF-977E-76049B89F6F2}" type="datetimeFigureOut">
              <a:rPr lang="fr-FR" smtClean="0"/>
              <a:t>19/08/2025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A143A-3CF5-41E9-976F-EC30AB49605B}" type="slidenum">
              <a:rPr lang="fr-FR" smtClean="0"/>
              <a:t>‹N°›</a:t>
            </a:fld>
            <a:endParaRPr lang="fr-FR"/>
          </a:p>
        </p:txBody>
      </p:sp>
    </p:spTree>
    <p:extLst>
      <p:ext uri="{BB962C8B-B14F-4D97-AF65-F5344CB8AC3E}">
        <p14:creationId xmlns:p14="http://schemas.microsoft.com/office/powerpoint/2010/main" val="301247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q"/>
            </a:pPr>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a:t>
            </a:fld>
            <a:endParaRPr lang="fr-FR"/>
          </a:p>
        </p:txBody>
      </p:sp>
    </p:spTree>
    <p:extLst>
      <p:ext uri="{BB962C8B-B14F-4D97-AF65-F5344CB8AC3E}">
        <p14:creationId xmlns:p14="http://schemas.microsoft.com/office/powerpoint/2010/main" val="301369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10</a:t>
            </a:fld>
            <a:endParaRPr lang="fr-FR"/>
          </a:p>
        </p:txBody>
      </p:sp>
    </p:spTree>
    <p:extLst>
      <p:ext uri="{BB962C8B-B14F-4D97-AF65-F5344CB8AC3E}">
        <p14:creationId xmlns:p14="http://schemas.microsoft.com/office/powerpoint/2010/main" val="220190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11</a:t>
            </a:fld>
            <a:endParaRPr lang="fr-FR"/>
          </a:p>
        </p:txBody>
      </p:sp>
    </p:spTree>
    <p:extLst>
      <p:ext uri="{BB962C8B-B14F-4D97-AF65-F5344CB8AC3E}">
        <p14:creationId xmlns:p14="http://schemas.microsoft.com/office/powerpoint/2010/main" val="1676754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12</a:t>
            </a:fld>
            <a:endParaRPr lang="fr-FR"/>
          </a:p>
        </p:txBody>
      </p:sp>
    </p:spTree>
    <p:extLst>
      <p:ext uri="{BB962C8B-B14F-4D97-AF65-F5344CB8AC3E}">
        <p14:creationId xmlns:p14="http://schemas.microsoft.com/office/powerpoint/2010/main" val="1768560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13</a:t>
            </a:fld>
            <a:endParaRPr lang="fr-FR"/>
          </a:p>
        </p:txBody>
      </p:sp>
    </p:spTree>
    <p:extLst>
      <p:ext uri="{BB962C8B-B14F-4D97-AF65-F5344CB8AC3E}">
        <p14:creationId xmlns:p14="http://schemas.microsoft.com/office/powerpoint/2010/main" val="36390150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14</a:t>
            </a:fld>
            <a:endParaRPr lang="fr-FR"/>
          </a:p>
        </p:txBody>
      </p:sp>
    </p:spTree>
    <p:extLst>
      <p:ext uri="{BB962C8B-B14F-4D97-AF65-F5344CB8AC3E}">
        <p14:creationId xmlns:p14="http://schemas.microsoft.com/office/powerpoint/2010/main" val="983140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15</a:t>
            </a:fld>
            <a:endParaRPr lang="fr-FR"/>
          </a:p>
        </p:txBody>
      </p:sp>
    </p:spTree>
    <p:extLst>
      <p:ext uri="{BB962C8B-B14F-4D97-AF65-F5344CB8AC3E}">
        <p14:creationId xmlns:p14="http://schemas.microsoft.com/office/powerpoint/2010/main" val="980331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17</a:t>
            </a:fld>
            <a:endParaRPr lang="fr-FR"/>
          </a:p>
        </p:txBody>
      </p:sp>
    </p:spTree>
    <p:extLst>
      <p:ext uri="{BB962C8B-B14F-4D97-AF65-F5344CB8AC3E}">
        <p14:creationId xmlns:p14="http://schemas.microsoft.com/office/powerpoint/2010/main" val="1051846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19</a:t>
            </a:fld>
            <a:endParaRPr lang="fr-FR"/>
          </a:p>
        </p:txBody>
      </p:sp>
    </p:spTree>
    <p:extLst>
      <p:ext uri="{BB962C8B-B14F-4D97-AF65-F5344CB8AC3E}">
        <p14:creationId xmlns:p14="http://schemas.microsoft.com/office/powerpoint/2010/main" val="1085537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2</a:t>
            </a:fld>
            <a:endParaRPr lang="fr-FR"/>
          </a:p>
        </p:txBody>
      </p:sp>
    </p:spTree>
    <p:extLst>
      <p:ext uri="{BB962C8B-B14F-4D97-AF65-F5344CB8AC3E}">
        <p14:creationId xmlns:p14="http://schemas.microsoft.com/office/powerpoint/2010/main" val="438679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1C9476D1-33E6-4B13-8EEA-0D59C722849B}"/>
              </a:ext>
            </a:extLst>
          </p:cNvPr>
          <p:cNvSpPr>
            <a:spLocks noGrp="1"/>
          </p:cNvSpPr>
          <p:nvPr>
            <p:ph type="body" idx="1"/>
          </p:nvPr>
        </p:nvSpPr>
        <p:spPr/>
        <p:txBody>
          <a:bodyPr/>
          <a:lstStyle/>
          <a:p>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9B5B0A2E-0ED2-4613-838F-BFF6FB0DC508}"/>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11651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9B5B0A2E-0ED2-4613-838F-BFF6FB0DC508}"/>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0604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9B5B0A2E-0ED2-4613-838F-BFF6FB0DC508}"/>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66982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9B5B0A2E-0ED2-4613-838F-BFF6FB0DC508}"/>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89977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s notes 1">
            <a:extLst>
              <a:ext uri="{FF2B5EF4-FFF2-40B4-BE49-F238E27FC236}">
                <a16:creationId xmlns:a16="http://schemas.microsoft.com/office/drawing/2014/main" id="{9B5B0A2E-0ED2-4613-838F-BFF6FB0DC508}"/>
              </a:ext>
            </a:extLst>
          </p:cNvPr>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832330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47A143A-3CF5-41E9-976F-EC30AB49605B}" type="slidenum">
              <a:rPr lang="fr-FR" smtClean="0"/>
              <a:t>9</a:t>
            </a:fld>
            <a:endParaRPr lang="fr-FR"/>
          </a:p>
        </p:txBody>
      </p:sp>
    </p:spTree>
    <p:extLst>
      <p:ext uri="{BB962C8B-B14F-4D97-AF65-F5344CB8AC3E}">
        <p14:creationId xmlns:p14="http://schemas.microsoft.com/office/powerpoint/2010/main" val="368556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9409D-F66A-4F6C-BE04-C9F3CF49015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0C4C178-72B4-4330-A5FE-E02C854A53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7E7AC34-E54D-42E7-B576-1D1A0D3C5C7D}"/>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58D6E2C9-0A6C-4273-BFE1-397648EF590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D0E8128-95C8-4C0B-BDAD-A8910E1E0732}"/>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187469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8E5EF3-ACEC-4CC4-9559-72C09B85D02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02A2616-2875-4B19-9C49-DD829931B1E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A4F4AE-F148-4DD1-AA87-F1AE92D4A02E}"/>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73E9B560-C809-4760-BB0C-5CECFA45E48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956524-94CB-45E3-9756-B64A62C373C1}"/>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2187565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502EC40-EB8B-40C3-9F1B-3698F861210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4BD37DB-1A72-456C-8C48-DC7A5409C78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FD4377-3B64-44E6-BE33-FFED6EBECDB6}"/>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3B29DC4A-918F-4FEA-A59B-4A81F3DB2F6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5304CCA-141D-4B9D-B366-395D2DF74308}"/>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3682522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E15810-6D61-4C77-AD0E-ECC00C4FFB4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89853C9-84B8-40A3-BFCF-2572B924978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48F48F6-F941-40CD-A188-FFD92093F2EA}"/>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D12A8FAE-8B0A-470D-B90B-24E3B6F6708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23343C1-B184-4820-B0D2-45AEAD925511}"/>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1146144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6A97F0-1C96-4206-B5D5-91A38DAC784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16E935F-4E56-4A12-B48F-FE389873A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FCF48A6-B563-400D-AB71-64612BE247CF}"/>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2200D045-F806-4592-A662-14C6C2224D2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F30B53-BBAB-4F87-BDE9-6F1685191153}"/>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891024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7F7727-5D8B-40C7-A388-8D0E55A9D7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06A529E-5B34-4072-9B9A-D894A2B409A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BF067C9-BFAB-49B3-8330-D713DD64B6F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C659C5B-5E7A-46DF-BC61-3875C965DB96}"/>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6" name="Espace réservé du pied de page 5">
            <a:extLst>
              <a:ext uri="{FF2B5EF4-FFF2-40B4-BE49-F238E27FC236}">
                <a16:creationId xmlns:a16="http://schemas.microsoft.com/office/drawing/2014/main" id="{DF280E01-49C2-4ABE-932C-77091F06DB7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BDB1B4-C471-42EA-A41A-98C8D6815576}"/>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3708239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49C4B7-0A84-49FE-9710-98E16C67C5B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1840F5F-79FF-4ECA-AFED-23BE05CC5A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7BC3F8D-DF0F-4664-9597-A90B492812A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589A37E-09FF-45E1-A10A-3FA507CD4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503CDFD-E662-4A69-8FCA-E2566E041F4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25EB24D-7C39-4098-A809-ED75C4251DBA}"/>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8" name="Espace réservé du pied de page 7">
            <a:extLst>
              <a:ext uri="{FF2B5EF4-FFF2-40B4-BE49-F238E27FC236}">
                <a16:creationId xmlns:a16="http://schemas.microsoft.com/office/drawing/2014/main" id="{639A8F92-2ACB-440D-9092-BBB6897520E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2B24FC7-B4C7-4FA8-B515-0993B4CF5B17}"/>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1438573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3504348-A6F2-4DF2-9390-E9FD0F7632B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C4A0036-6D49-4E6D-95D5-F20BD074CF90}"/>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4" name="Espace réservé du pied de page 3">
            <a:extLst>
              <a:ext uri="{FF2B5EF4-FFF2-40B4-BE49-F238E27FC236}">
                <a16:creationId xmlns:a16="http://schemas.microsoft.com/office/drawing/2014/main" id="{6BC22AAD-4442-47A6-8568-E24D98FA306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B7F4C93-11FB-4E79-9F67-A95F1F34E74F}"/>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14541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88B627-6BDA-4A4A-BCB2-A1157183F654}"/>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3" name="Espace réservé du pied de page 2">
            <a:extLst>
              <a:ext uri="{FF2B5EF4-FFF2-40B4-BE49-F238E27FC236}">
                <a16:creationId xmlns:a16="http://schemas.microsoft.com/office/drawing/2014/main" id="{B5DC2611-6384-44F0-9AC0-F52D644A58E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F18BEAC-339A-4906-9565-193785614F80}"/>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240007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7993AE-2564-43A7-8FA8-22F3037A050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E468991-0F0E-4C41-9689-D8FC5C959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F316C70-CDFC-40BC-825E-E2D06BF83E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74E7272-70D9-4916-A9BD-3CE33B4C9221}"/>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6" name="Espace réservé du pied de page 5">
            <a:extLst>
              <a:ext uri="{FF2B5EF4-FFF2-40B4-BE49-F238E27FC236}">
                <a16:creationId xmlns:a16="http://schemas.microsoft.com/office/drawing/2014/main" id="{4EC2415E-3E0E-4AAB-A72E-3C7B3C734B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35FDC9-1115-4E42-828A-896D683ECE6E}"/>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3926109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D7295-F69A-442B-9127-E74BC7D648B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5CEF8F6-5D12-4EEA-A72B-A4A2005AF0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F202D8A-98E8-4684-8745-A9EB50362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2AA083-1E8F-4510-9A10-1297EEE2CB69}"/>
              </a:ext>
            </a:extLst>
          </p:cNvPr>
          <p:cNvSpPr>
            <a:spLocks noGrp="1"/>
          </p:cNvSpPr>
          <p:nvPr>
            <p:ph type="dt" sz="half" idx="10"/>
          </p:nvPr>
        </p:nvSpPr>
        <p:spPr/>
        <p:txBody>
          <a:bodyPr/>
          <a:lstStyle/>
          <a:p>
            <a:fld id="{FB1F2B84-4137-4A2F-84C4-A3D7A0C0D5C3}" type="datetimeFigureOut">
              <a:rPr lang="fr-FR" smtClean="0"/>
              <a:t>19/08/2025</a:t>
            </a:fld>
            <a:endParaRPr lang="fr-FR"/>
          </a:p>
        </p:txBody>
      </p:sp>
      <p:sp>
        <p:nvSpPr>
          <p:cNvPr id="6" name="Espace réservé du pied de page 5">
            <a:extLst>
              <a:ext uri="{FF2B5EF4-FFF2-40B4-BE49-F238E27FC236}">
                <a16:creationId xmlns:a16="http://schemas.microsoft.com/office/drawing/2014/main" id="{8F582204-8CFF-49D8-9B7A-995A76234B1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FAE588E-67C4-49AD-8036-947D20739C1C}"/>
              </a:ext>
            </a:extLst>
          </p:cNvPr>
          <p:cNvSpPr>
            <a:spLocks noGrp="1"/>
          </p:cNvSpPr>
          <p:nvPr>
            <p:ph type="sldNum" sz="quarter" idx="12"/>
          </p:nvPr>
        </p:nvSpPr>
        <p:spPr/>
        <p:txBody>
          <a:bodyPr/>
          <a:lstStyle/>
          <a:p>
            <a:fld id="{43BFF1EA-2D33-44D5-926D-F9E194BD6F5F}" type="slidenum">
              <a:rPr lang="fr-FR" smtClean="0"/>
              <a:t>‹N°›</a:t>
            </a:fld>
            <a:endParaRPr lang="fr-FR"/>
          </a:p>
        </p:txBody>
      </p:sp>
    </p:spTree>
    <p:extLst>
      <p:ext uri="{BB962C8B-B14F-4D97-AF65-F5344CB8AC3E}">
        <p14:creationId xmlns:p14="http://schemas.microsoft.com/office/powerpoint/2010/main" val="148295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55002CF-EB36-4554-88D5-C9CD7C1273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D453A8D-A015-4432-9D21-28CA824BC3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F2C44FE-7F3C-4834-9204-D3F1390B0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F2B84-4137-4A2F-84C4-A3D7A0C0D5C3}" type="datetimeFigureOut">
              <a:rPr lang="fr-FR" smtClean="0"/>
              <a:t>19/08/2025</a:t>
            </a:fld>
            <a:endParaRPr lang="fr-FR"/>
          </a:p>
        </p:txBody>
      </p:sp>
      <p:sp>
        <p:nvSpPr>
          <p:cNvPr id="5" name="Espace réservé du pied de page 4">
            <a:extLst>
              <a:ext uri="{FF2B5EF4-FFF2-40B4-BE49-F238E27FC236}">
                <a16:creationId xmlns:a16="http://schemas.microsoft.com/office/drawing/2014/main" id="{A80AFD1A-283D-4A30-888A-BA59B593B0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FBEAF114-93A1-450E-B8F4-9CE494688B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FF1EA-2D33-44D5-926D-F9E194BD6F5F}" type="slidenum">
              <a:rPr lang="fr-FR" smtClean="0"/>
              <a:t>‹N°›</a:t>
            </a:fld>
            <a:endParaRPr lang="fr-FR"/>
          </a:p>
        </p:txBody>
      </p:sp>
    </p:spTree>
    <p:extLst>
      <p:ext uri="{BB962C8B-B14F-4D97-AF65-F5344CB8AC3E}">
        <p14:creationId xmlns:p14="http://schemas.microsoft.com/office/powerpoint/2010/main" val="114107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7.png"/><Relationship Id="rId7" Type="http://schemas.openxmlformats.org/officeDocument/2006/relationships/hyperlink" Target="https://laws-lois.justice.gc.ca/fra/lois/h-6/"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hyperlink" Target="https://laws-lois.justice.gc.ca/fra/lois/c-29/index.html" TargetMode="External"/><Relationship Id="rId5" Type="http://schemas.openxmlformats.org/officeDocument/2006/relationships/hyperlink" Target="http://www.edu.gov.on.ca/fre/policyfunding/equity.pdf" TargetMode="External"/><Relationship Id="rId4" Type="http://schemas.openxmlformats.org/officeDocument/2006/relationships/hyperlink" Target="https://laws-lois.justice.gc.ca/PDF/CONST_f.pdf" TargetMode="Externa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hyperlink" Target="https://www2.gnb.ca/content/dam/gnb/Departments/ed/pdf/K12/policies-politiques/f/322F.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BB9E4-B9CC-4408-8E68-12DBD052D627}"/>
              </a:ext>
            </a:extLst>
          </p:cNvPr>
          <p:cNvSpPr>
            <a:spLocks noGrp="1"/>
          </p:cNvSpPr>
          <p:nvPr>
            <p:ph type="ctrTitle"/>
          </p:nvPr>
        </p:nvSpPr>
        <p:spPr/>
        <p:txBody>
          <a:bodyPr>
            <a:noAutofit/>
          </a:bodyPr>
          <a:lstStyle/>
          <a:p>
            <a:r>
              <a:rPr lang="fr-FR" sz="4000" dirty="0"/>
              <a:t>Enjeux et mises en œuvre d’une dynamique inclusive : approche comparative </a:t>
            </a:r>
            <a:br>
              <a:rPr lang="fr-FR" sz="4000" dirty="0"/>
            </a:br>
            <a:r>
              <a:rPr lang="fr-FR" sz="4000" b="1" dirty="0"/>
              <a:t>Canada</a:t>
            </a:r>
            <a:r>
              <a:rPr lang="fr-FR" sz="4000" dirty="0"/>
              <a:t> – </a:t>
            </a:r>
            <a:r>
              <a:rPr lang="fr-FR" sz="4000" b="1" dirty="0"/>
              <a:t>Québec</a:t>
            </a:r>
            <a:r>
              <a:rPr lang="fr-FR" sz="4000" dirty="0"/>
              <a:t> – </a:t>
            </a:r>
            <a:r>
              <a:rPr lang="fr-FR" sz="4000" b="1" dirty="0"/>
              <a:t>France</a:t>
            </a:r>
            <a:r>
              <a:rPr lang="fr-FR" sz="4000" dirty="0"/>
              <a:t> </a:t>
            </a:r>
          </a:p>
        </p:txBody>
      </p:sp>
      <p:sp>
        <p:nvSpPr>
          <p:cNvPr id="3" name="Sous-titre 2">
            <a:extLst>
              <a:ext uri="{FF2B5EF4-FFF2-40B4-BE49-F238E27FC236}">
                <a16:creationId xmlns:a16="http://schemas.microsoft.com/office/drawing/2014/main" id="{F2D7881F-4DAD-4102-BE8E-86B405831B3D}"/>
              </a:ext>
            </a:extLst>
          </p:cNvPr>
          <p:cNvSpPr>
            <a:spLocks noGrp="1"/>
          </p:cNvSpPr>
          <p:nvPr>
            <p:ph type="subTitle" idx="1"/>
          </p:nvPr>
        </p:nvSpPr>
        <p:spPr>
          <a:xfrm>
            <a:off x="733586" y="3509963"/>
            <a:ext cx="10724828" cy="2758643"/>
          </a:xfrm>
        </p:spPr>
        <p:txBody>
          <a:bodyPr>
            <a:normAutofit/>
          </a:bodyPr>
          <a:lstStyle/>
          <a:p>
            <a:r>
              <a:rPr lang="fr-FR" b="1" dirty="0"/>
              <a:t>Julia Midelet – </a:t>
            </a:r>
            <a:r>
              <a:rPr lang="fr-FR" b="1" dirty="0" err="1"/>
              <a:t>Enseignante-chercheure</a:t>
            </a:r>
            <a:r>
              <a:rPr lang="fr-FR" b="1" dirty="0"/>
              <a:t> - Université de Caen (France)</a:t>
            </a:r>
          </a:p>
          <a:p>
            <a:r>
              <a:rPr lang="fr-FR" sz="2400" dirty="0"/>
              <a:t>Mélanie Paré – Professeure agrégée - Université de Montréal (Québec)</a:t>
            </a:r>
          </a:p>
          <a:p>
            <a:r>
              <a:rPr lang="fr-FR" sz="2400" dirty="0"/>
              <a:t>Kim Thériault – doctorante – Université de Moncton (</a:t>
            </a:r>
            <a:r>
              <a:rPr lang="fr-FR" sz="2400" dirty="0">
                <a:latin typeface="aptos serif"/>
              </a:rPr>
              <a:t>Nouveau-Brunswick)</a:t>
            </a:r>
            <a:endParaRPr lang="fr-FR" sz="2400" dirty="0"/>
          </a:p>
          <a:p>
            <a:endParaRPr lang="fr-FR" dirty="0"/>
          </a:p>
          <a:p>
            <a:endParaRPr lang="fr-FR" dirty="0"/>
          </a:p>
        </p:txBody>
      </p:sp>
      <p:pic>
        <p:nvPicPr>
          <p:cNvPr id="5" name="Image 4">
            <a:extLst>
              <a:ext uri="{FF2B5EF4-FFF2-40B4-BE49-F238E27FC236}">
                <a16:creationId xmlns:a16="http://schemas.microsoft.com/office/drawing/2014/main" id="{F2D778E4-E2D4-48B8-AF37-CAA22D10BC76}"/>
              </a:ext>
            </a:extLst>
          </p:cNvPr>
          <p:cNvPicPr>
            <a:picLocks noChangeAspect="1"/>
          </p:cNvPicPr>
          <p:nvPr/>
        </p:nvPicPr>
        <p:blipFill rotWithShape="1">
          <a:blip r:embed="rId3"/>
          <a:srcRect l="13949" t="16366" r="43436" b="64746"/>
          <a:stretch/>
        </p:blipFill>
        <p:spPr>
          <a:xfrm>
            <a:off x="4029560" y="184714"/>
            <a:ext cx="4695986" cy="1295374"/>
          </a:xfrm>
          <a:prstGeom prst="rect">
            <a:avLst/>
          </a:prstGeom>
        </p:spPr>
      </p:pic>
      <p:pic>
        <p:nvPicPr>
          <p:cNvPr id="1026" name="Picture 2">
            <a:extLst>
              <a:ext uri="{FF2B5EF4-FFF2-40B4-BE49-F238E27FC236}">
                <a16:creationId xmlns:a16="http://schemas.microsoft.com/office/drawing/2014/main" id="{1E77DE11-3C8E-46BD-94F4-34DD7AC062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6355" y="5236238"/>
            <a:ext cx="15621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3BC0DE98-5534-4E43-9409-2CB4CE3F1609}"/>
              </a:ext>
            </a:extLst>
          </p:cNvPr>
          <p:cNvPicPr>
            <a:picLocks noChangeAspect="1"/>
          </p:cNvPicPr>
          <p:nvPr/>
        </p:nvPicPr>
        <p:blipFill>
          <a:blip r:embed="rId5"/>
          <a:stretch>
            <a:fillRect/>
          </a:stretch>
        </p:blipFill>
        <p:spPr>
          <a:xfrm>
            <a:off x="3223313" y="4846592"/>
            <a:ext cx="6119742" cy="779293"/>
          </a:xfrm>
          <a:prstGeom prst="rect">
            <a:avLst/>
          </a:prstGeom>
        </p:spPr>
      </p:pic>
    </p:spTree>
    <p:extLst>
      <p:ext uri="{BB962C8B-B14F-4D97-AF65-F5344CB8AC3E}">
        <p14:creationId xmlns:p14="http://schemas.microsoft.com/office/powerpoint/2010/main" val="608528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5926DD-EC3D-4A7E-BB8C-2E035D1A3F50}"/>
              </a:ext>
            </a:extLst>
          </p:cNvPr>
          <p:cNvSpPr>
            <a:spLocks noGrp="1"/>
          </p:cNvSpPr>
          <p:nvPr>
            <p:ph type="title"/>
          </p:nvPr>
        </p:nvSpPr>
        <p:spPr>
          <a:xfrm>
            <a:off x="462987" y="457200"/>
            <a:ext cx="2645974" cy="1169555"/>
          </a:xfrm>
        </p:spPr>
        <p:txBody>
          <a:bodyPr>
            <a:normAutofit/>
          </a:bodyPr>
          <a:lstStyle/>
          <a:p>
            <a:r>
              <a:rPr lang="fr-FR" sz="2400" b="1" dirty="0">
                <a:solidFill>
                  <a:schemeClr val="accent2">
                    <a:lumMod val="75000"/>
                  </a:schemeClr>
                </a:solidFill>
              </a:rPr>
              <a:t>Législation </a:t>
            </a:r>
          </a:p>
        </p:txBody>
      </p:sp>
      <p:pic>
        <p:nvPicPr>
          <p:cNvPr id="14" name="Image 13">
            <a:extLst>
              <a:ext uri="{FF2B5EF4-FFF2-40B4-BE49-F238E27FC236}">
                <a16:creationId xmlns:a16="http://schemas.microsoft.com/office/drawing/2014/main" id="{796C6B3F-6112-4723-8785-511797F3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1022668"/>
            <a:ext cx="6644640" cy="4983480"/>
          </a:xfrm>
          <a:prstGeom prst="rect">
            <a:avLst/>
          </a:prstGeom>
        </p:spPr>
      </p:pic>
      <p:cxnSp>
        <p:nvCxnSpPr>
          <p:cNvPr id="16" name="Connecteur droit avec flèche 15">
            <a:extLst>
              <a:ext uri="{FF2B5EF4-FFF2-40B4-BE49-F238E27FC236}">
                <a16:creationId xmlns:a16="http://schemas.microsoft.com/office/drawing/2014/main" id="{5FED1221-F758-467D-9C0F-8489EE03664E}"/>
              </a:ext>
            </a:extLst>
          </p:cNvPr>
          <p:cNvCxnSpPr>
            <a:cxnSpLocks/>
            <a:stCxn id="18" idx="0"/>
          </p:cNvCxnSpPr>
          <p:nvPr/>
        </p:nvCxnSpPr>
        <p:spPr>
          <a:xfrm flipV="1">
            <a:off x="4611316" y="4387533"/>
            <a:ext cx="1027484" cy="7468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B963244C-D481-4200-B99B-8FCF9D44FA7C}"/>
              </a:ext>
            </a:extLst>
          </p:cNvPr>
          <p:cNvSpPr/>
          <p:nvPr/>
        </p:nvSpPr>
        <p:spPr>
          <a:xfrm>
            <a:off x="3340695" y="5134417"/>
            <a:ext cx="2541242" cy="1210553"/>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700" dirty="0"/>
              <a:t>2015: politique d’éducation inclusive qui </a:t>
            </a:r>
            <a:r>
              <a:rPr lang="fr-FR" sz="800" dirty="0"/>
              <a:t>garantit que tous les enfants et les élèves (de la maternelle à la 12e année), peu importe leur race, leurs croyances religieuses, leur couleur, leur sexe, leur identité sexuelle, leur expression sexuelle, leur incapacité physique, leur incapacité mentale, leur situation familiale ou leur orientation sexuelle, ou tout autre facteur, ont accès à des expériences d'apprentissage significatives et pertinentes qui comprennent un soutien pédagogique approprié</a:t>
            </a:r>
            <a:endParaRPr lang="fr-FR" sz="700" dirty="0"/>
          </a:p>
        </p:txBody>
      </p:sp>
      <p:sp>
        <p:nvSpPr>
          <p:cNvPr id="23" name="Rectangle 22">
            <a:extLst>
              <a:ext uri="{FF2B5EF4-FFF2-40B4-BE49-F238E27FC236}">
                <a16:creationId xmlns:a16="http://schemas.microsoft.com/office/drawing/2014/main" id="{E8A93847-4E9E-403D-9BD8-BA8E0F3D87A9}"/>
              </a:ext>
            </a:extLst>
          </p:cNvPr>
          <p:cNvSpPr/>
          <p:nvPr/>
        </p:nvSpPr>
        <p:spPr>
          <a:xfrm>
            <a:off x="4010528" y="78804"/>
            <a:ext cx="6644640" cy="48773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hlinkClick r:id="rId4"/>
              </a:rPr>
              <a:t>Charte canadienne des droits et libertés</a:t>
            </a:r>
            <a:r>
              <a:rPr lang="fr-FR" sz="800" dirty="0"/>
              <a:t> stipule que « la loi ne fait acception de personne et s’applique également à tous, et tous ont droit à la même protection et au même bénéfice de la loi, indépendamment de toute discrimination, notamment des discriminations fondées sur la race, l’origine nationale ou ethnique, la couleur, la religion, le sexe, l’âge ou les déficiences mentales ou physiques »</a:t>
            </a:r>
            <a:endParaRPr lang="fr-FR" sz="700" dirty="0"/>
          </a:p>
        </p:txBody>
      </p:sp>
      <p:sp>
        <p:nvSpPr>
          <p:cNvPr id="26" name="Rectangle 25">
            <a:extLst>
              <a:ext uri="{FF2B5EF4-FFF2-40B4-BE49-F238E27FC236}">
                <a16:creationId xmlns:a16="http://schemas.microsoft.com/office/drawing/2014/main" id="{733147BA-13F2-4DF7-B3C3-00483C18C763}"/>
              </a:ext>
            </a:extLst>
          </p:cNvPr>
          <p:cNvSpPr/>
          <p:nvPr/>
        </p:nvSpPr>
        <p:spPr>
          <a:xfrm>
            <a:off x="6066197" y="5242936"/>
            <a:ext cx="1596243" cy="121933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2009, le ministère de l'Éducation de l'Ontario a lancé la </a:t>
            </a:r>
            <a:r>
              <a:rPr lang="fr-FR" sz="800" dirty="0">
                <a:hlinkClick r:id="rId5"/>
              </a:rPr>
              <a:t>stratégie d'équité et d'éducation inclusive</a:t>
            </a:r>
            <a:r>
              <a:rPr lang="fr-FR" sz="800" dirty="0"/>
              <a:t>. Cette politique exige de chaque commission scolaire qu'elle identifie et supprime les obstacles afin de créer activement les conditions nécessaires à la réussite des élèves</a:t>
            </a:r>
            <a:endParaRPr lang="fr-FR" sz="700" dirty="0"/>
          </a:p>
        </p:txBody>
      </p:sp>
      <p:sp>
        <p:nvSpPr>
          <p:cNvPr id="29" name="Rectangle 28">
            <a:extLst>
              <a:ext uri="{FF2B5EF4-FFF2-40B4-BE49-F238E27FC236}">
                <a16:creationId xmlns:a16="http://schemas.microsoft.com/office/drawing/2014/main" id="{92CA2E60-25BA-45C1-A843-74AEC77ACC64}"/>
              </a:ext>
            </a:extLst>
          </p:cNvPr>
          <p:cNvSpPr/>
          <p:nvPr/>
        </p:nvSpPr>
        <p:spPr>
          <a:xfrm>
            <a:off x="4010529" y="619699"/>
            <a:ext cx="6644639" cy="335337"/>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a:t>La </a:t>
            </a:r>
            <a:r>
              <a:rPr lang="fr-FR" sz="800">
                <a:hlinkClick r:id="rId6"/>
              </a:rPr>
              <a:t>Loi sur la citoyenneté</a:t>
            </a:r>
            <a:r>
              <a:rPr lang="fr-FR" sz="800"/>
              <a:t> prévoit que tous les Canadiens ont les mêmes droits et la </a:t>
            </a:r>
            <a:r>
              <a:rPr lang="fr-FR" sz="800">
                <a:hlinkClick r:id="rId7"/>
              </a:rPr>
              <a:t>loi canadienne sur les droits de la personne</a:t>
            </a:r>
            <a:r>
              <a:rPr lang="fr-FR" sz="800"/>
              <a:t> stipule qu'il est illégal de refuser l'accès à l'éducation.</a:t>
            </a:r>
            <a:endParaRPr lang="fr-FR" sz="700" dirty="0"/>
          </a:p>
        </p:txBody>
      </p:sp>
      <p:sp>
        <p:nvSpPr>
          <p:cNvPr id="32" name="Rectangle 31">
            <a:extLst>
              <a:ext uri="{FF2B5EF4-FFF2-40B4-BE49-F238E27FC236}">
                <a16:creationId xmlns:a16="http://schemas.microsoft.com/office/drawing/2014/main" id="{366293D1-575F-4949-B123-622B3F8E3805}"/>
              </a:ext>
            </a:extLst>
          </p:cNvPr>
          <p:cNvSpPr/>
          <p:nvPr/>
        </p:nvSpPr>
        <p:spPr>
          <a:xfrm>
            <a:off x="8034829" y="5335853"/>
            <a:ext cx="2934636" cy="73792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fr-FR" sz="800" dirty="0"/>
              <a:t>1986, modification de la Loi scolaire (1981) et </a:t>
            </a:r>
            <a:r>
              <a:rPr lang="fr-FR" sz="800" b="1" dirty="0"/>
              <a:t>abrogation de la Loi sur l’enseignement spécial </a:t>
            </a:r>
            <a:r>
              <a:rPr lang="fr-FR" sz="800" dirty="0"/>
              <a:t>(1957) au moyen du projet de loi 85. En vertu de la nouvelle loi, </a:t>
            </a:r>
            <a:r>
              <a:rPr lang="fr-FR" sz="800" u="sng" dirty="0"/>
              <a:t>une justification doit être fournie pour retirer un élève en difficulté d’une classe régulière. </a:t>
            </a:r>
          </a:p>
          <a:p>
            <a:pPr marL="0" indent="0">
              <a:buNone/>
            </a:pPr>
            <a:r>
              <a:rPr lang="fr-FR" sz="800" dirty="0"/>
              <a:t>2013 Politique 322 sur l’inclusion scolaire</a:t>
            </a:r>
          </a:p>
        </p:txBody>
      </p:sp>
      <p:cxnSp>
        <p:nvCxnSpPr>
          <p:cNvPr id="34" name="Connecteur droit avec flèche 33">
            <a:extLst>
              <a:ext uri="{FF2B5EF4-FFF2-40B4-BE49-F238E27FC236}">
                <a16:creationId xmlns:a16="http://schemas.microsoft.com/office/drawing/2014/main" id="{6BAFC790-4E76-4BD6-981A-2066C8D4EDF1}"/>
              </a:ext>
            </a:extLst>
          </p:cNvPr>
          <p:cNvCxnSpPr>
            <a:cxnSpLocks/>
          </p:cNvCxnSpPr>
          <p:nvPr/>
        </p:nvCxnSpPr>
        <p:spPr>
          <a:xfrm flipV="1">
            <a:off x="9144000" y="5120640"/>
            <a:ext cx="0" cy="2152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8369720B-31C9-4FFE-B5A6-8235B20175B9}"/>
              </a:ext>
            </a:extLst>
          </p:cNvPr>
          <p:cNvCxnSpPr>
            <a:cxnSpLocks/>
          </p:cNvCxnSpPr>
          <p:nvPr/>
        </p:nvCxnSpPr>
        <p:spPr>
          <a:xfrm flipV="1">
            <a:off x="7229611" y="4982901"/>
            <a:ext cx="116069" cy="260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CA7026D1-51EE-4815-8911-F565EC8EE049}"/>
              </a:ext>
            </a:extLst>
          </p:cNvPr>
          <p:cNvSpPr/>
          <p:nvPr/>
        </p:nvSpPr>
        <p:spPr>
          <a:xfrm>
            <a:off x="10903197" y="1043612"/>
            <a:ext cx="1027302" cy="213691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Dans de nombreuses provinces et territoires, comme le Québec, la Colombie-Britannique et la Saskatchewan, l'inclusion se fait au moyen de plans d’intervention qui sont conçus, élaborés et révisés en collaboration avec la famille et l'élève.</a:t>
            </a:r>
            <a:endParaRPr lang="fr-FR" sz="600" dirty="0"/>
          </a:p>
        </p:txBody>
      </p:sp>
      <p:sp>
        <p:nvSpPr>
          <p:cNvPr id="51" name="Rectangle 50">
            <a:extLst>
              <a:ext uri="{FF2B5EF4-FFF2-40B4-BE49-F238E27FC236}">
                <a16:creationId xmlns:a16="http://schemas.microsoft.com/office/drawing/2014/main" id="{19F2FADE-900F-495D-9C15-A935FA3B105A}"/>
              </a:ext>
            </a:extLst>
          </p:cNvPr>
          <p:cNvSpPr/>
          <p:nvPr/>
        </p:nvSpPr>
        <p:spPr>
          <a:xfrm>
            <a:off x="11096800" y="3468643"/>
            <a:ext cx="1027301" cy="225771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2016: Politique de réussite éducative.</a:t>
            </a:r>
          </a:p>
          <a:p>
            <a:pPr marL="171450" indent="-171450">
              <a:buFontTx/>
              <a:buChar char="-"/>
            </a:pPr>
            <a:r>
              <a:rPr lang="fr-FR" sz="800" dirty="0"/>
              <a:t>Atteinte du plein potentiel de tous les élèves</a:t>
            </a:r>
          </a:p>
          <a:p>
            <a:pPr marL="171450" indent="-171450">
              <a:buFontTx/>
              <a:buChar char="-"/>
            </a:pPr>
            <a:r>
              <a:rPr lang="fr-FR" sz="800" dirty="0"/>
              <a:t>Un contexte propice au développement, à l’apprentissage et à la réussite</a:t>
            </a:r>
          </a:p>
          <a:p>
            <a:pPr marL="171450" indent="-171450">
              <a:buFontTx/>
              <a:buChar char="-"/>
            </a:pPr>
            <a:r>
              <a:rPr lang="fr-FR" sz="800" dirty="0"/>
              <a:t>Des acteurs et des partenaires mobilisés autour de la réussite</a:t>
            </a:r>
          </a:p>
        </p:txBody>
      </p:sp>
      <p:cxnSp>
        <p:nvCxnSpPr>
          <p:cNvPr id="53" name="Connecteur droit avec flèche 52">
            <a:extLst>
              <a:ext uri="{FF2B5EF4-FFF2-40B4-BE49-F238E27FC236}">
                <a16:creationId xmlns:a16="http://schemas.microsoft.com/office/drawing/2014/main" id="{E650B0EE-7CC6-47EC-A640-B2486A9B1CED}"/>
              </a:ext>
            </a:extLst>
          </p:cNvPr>
          <p:cNvCxnSpPr>
            <a:cxnSpLocks/>
          </p:cNvCxnSpPr>
          <p:nvPr/>
        </p:nvCxnSpPr>
        <p:spPr>
          <a:xfrm flipH="1">
            <a:off x="9037675" y="4113727"/>
            <a:ext cx="2059125" cy="215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0" name="Image 59">
            <a:extLst>
              <a:ext uri="{FF2B5EF4-FFF2-40B4-BE49-F238E27FC236}">
                <a16:creationId xmlns:a16="http://schemas.microsoft.com/office/drawing/2014/main" id="{1F95BA8C-0D3F-46F2-AB1D-20ACE4211B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1501" y="2696018"/>
            <a:ext cx="1865376" cy="1865376"/>
          </a:xfrm>
          <a:prstGeom prst="rect">
            <a:avLst/>
          </a:prstGeom>
        </p:spPr>
      </p:pic>
      <p:sp>
        <p:nvSpPr>
          <p:cNvPr id="61" name="Rectangle 60">
            <a:extLst>
              <a:ext uri="{FF2B5EF4-FFF2-40B4-BE49-F238E27FC236}">
                <a16:creationId xmlns:a16="http://schemas.microsoft.com/office/drawing/2014/main" id="{BADDCCB9-FF2D-42CD-BA24-1049024ADE11}"/>
              </a:ext>
            </a:extLst>
          </p:cNvPr>
          <p:cNvSpPr/>
          <p:nvPr/>
        </p:nvSpPr>
        <p:spPr>
          <a:xfrm>
            <a:off x="1371600" y="4561394"/>
            <a:ext cx="1580213" cy="116955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Une école inclusive s’adapte aux élèves et reconnaît que « tous les enfants partagent la capacité d’apprendre et de progresser » (loi du 8 juillet 2013 dite « d’orientation et de programmation pour la refondation de l’école de la République »).</a:t>
            </a:r>
            <a:endParaRPr lang="fr-FR" sz="300" dirty="0"/>
          </a:p>
        </p:txBody>
      </p:sp>
      <p:cxnSp>
        <p:nvCxnSpPr>
          <p:cNvPr id="63" name="Connecteur droit avec flèche 62">
            <a:extLst>
              <a:ext uri="{FF2B5EF4-FFF2-40B4-BE49-F238E27FC236}">
                <a16:creationId xmlns:a16="http://schemas.microsoft.com/office/drawing/2014/main" id="{E1B91AC8-0252-4A08-9F04-AAF7965B9A8B}"/>
              </a:ext>
            </a:extLst>
          </p:cNvPr>
          <p:cNvCxnSpPr>
            <a:cxnSpLocks/>
          </p:cNvCxnSpPr>
          <p:nvPr/>
        </p:nvCxnSpPr>
        <p:spPr>
          <a:xfrm flipH="1" flipV="1">
            <a:off x="1499191" y="4329299"/>
            <a:ext cx="74428" cy="232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9" name="Image 18">
            <a:extLst>
              <a:ext uri="{FF2B5EF4-FFF2-40B4-BE49-F238E27FC236}">
                <a16:creationId xmlns:a16="http://schemas.microsoft.com/office/drawing/2014/main" id="{AE37A2B2-BF48-4172-81F6-809198487C19}"/>
              </a:ext>
            </a:extLst>
          </p:cNvPr>
          <p:cNvPicPr>
            <a:picLocks noChangeAspect="1"/>
          </p:cNvPicPr>
          <p:nvPr/>
        </p:nvPicPr>
        <p:blipFill rotWithShape="1">
          <a:blip r:embed="rId9"/>
          <a:srcRect l="13949" t="16366" r="43436" b="64746"/>
          <a:stretch/>
        </p:blipFill>
        <p:spPr>
          <a:xfrm>
            <a:off x="183266" y="6051629"/>
            <a:ext cx="2376668" cy="586682"/>
          </a:xfrm>
          <a:prstGeom prst="rect">
            <a:avLst/>
          </a:prstGeom>
        </p:spPr>
      </p:pic>
    </p:spTree>
    <p:extLst>
      <p:ext uri="{BB962C8B-B14F-4D97-AF65-F5344CB8AC3E}">
        <p14:creationId xmlns:p14="http://schemas.microsoft.com/office/powerpoint/2010/main" val="35614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5926DD-EC3D-4A7E-BB8C-2E035D1A3F50}"/>
              </a:ext>
            </a:extLst>
          </p:cNvPr>
          <p:cNvSpPr>
            <a:spLocks noGrp="1"/>
          </p:cNvSpPr>
          <p:nvPr>
            <p:ph type="title"/>
          </p:nvPr>
        </p:nvSpPr>
        <p:spPr>
          <a:xfrm>
            <a:off x="439033" y="886308"/>
            <a:ext cx="2269172" cy="1600200"/>
          </a:xfrm>
        </p:spPr>
        <p:txBody>
          <a:bodyPr>
            <a:noAutofit/>
          </a:bodyPr>
          <a:lstStyle/>
          <a:p>
            <a:r>
              <a:rPr lang="fr-FR" sz="2400" b="1" dirty="0">
                <a:solidFill>
                  <a:schemeClr val="accent2">
                    <a:lumMod val="75000"/>
                  </a:schemeClr>
                </a:solidFill>
              </a:rPr>
              <a:t>Les élèves concernés par l’éducation inclusive </a:t>
            </a:r>
          </a:p>
        </p:txBody>
      </p:sp>
      <p:pic>
        <p:nvPicPr>
          <p:cNvPr id="14" name="Image 13">
            <a:extLst>
              <a:ext uri="{FF2B5EF4-FFF2-40B4-BE49-F238E27FC236}">
                <a16:creationId xmlns:a16="http://schemas.microsoft.com/office/drawing/2014/main" id="{796C6B3F-6112-4723-8785-511797F3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1022668"/>
            <a:ext cx="6644640" cy="4983480"/>
          </a:xfrm>
          <a:prstGeom prst="rect">
            <a:avLst/>
          </a:prstGeom>
        </p:spPr>
      </p:pic>
      <p:cxnSp>
        <p:nvCxnSpPr>
          <p:cNvPr id="16" name="Connecteur droit avec flèche 15">
            <a:extLst>
              <a:ext uri="{FF2B5EF4-FFF2-40B4-BE49-F238E27FC236}">
                <a16:creationId xmlns:a16="http://schemas.microsoft.com/office/drawing/2014/main" id="{5FED1221-F758-467D-9C0F-8489EE03664E}"/>
              </a:ext>
            </a:extLst>
          </p:cNvPr>
          <p:cNvCxnSpPr>
            <a:cxnSpLocks/>
            <a:stCxn id="18" idx="0"/>
          </p:cNvCxnSpPr>
          <p:nvPr/>
        </p:nvCxnSpPr>
        <p:spPr>
          <a:xfrm flipV="1">
            <a:off x="4957459" y="4113727"/>
            <a:ext cx="4931" cy="8691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B963244C-D481-4200-B99B-8FCF9D44FA7C}"/>
              </a:ext>
            </a:extLst>
          </p:cNvPr>
          <p:cNvSpPr/>
          <p:nvPr/>
        </p:nvSpPr>
        <p:spPr>
          <a:xfrm>
            <a:off x="4083917" y="4982901"/>
            <a:ext cx="1747083" cy="94434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err="1"/>
              <a:t>Elèves</a:t>
            </a:r>
            <a:r>
              <a:rPr lang="fr-FR" sz="800" dirty="0"/>
              <a:t> qui présentent un handicap de nature intellectuelle, physique, sensorielle, émotionnelle ou comportementale, qui ont un trouble de l'apprentissage ou qui ont des dons ou des talents particuliers</a:t>
            </a:r>
            <a:endParaRPr lang="fr-FR" sz="700" dirty="0"/>
          </a:p>
        </p:txBody>
      </p:sp>
      <p:sp>
        <p:nvSpPr>
          <p:cNvPr id="26" name="Rectangle 25">
            <a:extLst>
              <a:ext uri="{FF2B5EF4-FFF2-40B4-BE49-F238E27FC236}">
                <a16:creationId xmlns:a16="http://schemas.microsoft.com/office/drawing/2014/main" id="{733147BA-13F2-4DF7-B3C3-00483C18C763}"/>
              </a:ext>
            </a:extLst>
          </p:cNvPr>
          <p:cNvSpPr/>
          <p:nvPr/>
        </p:nvSpPr>
        <p:spPr>
          <a:xfrm>
            <a:off x="6066197" y="5242936"/>
            <a:ext cx="1596243" cy="1530004"/>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 </a:t>
            </a:r>
            <a:r>
              <a:rPr lang="fr-FR" sz="800" dirty="0" err="1"/>
              <a:t>Elèves</a:t>
            </a:r>
            <a:r>
              <a:rPr lang="fr-FR" sz="800" dirty="0"/>
              <a:t> identifiés par les divisions scolaires comme ayant besoin d'un soutien intensif » (</a:t>
            </a:r>
            <a:r>
              <a:rPr lang="fr-FR" sz="800" dirty="0" err="1"/>
              <a:t>pupils</a:t>
            </a:r>
            <a:r>
              <a:rPr lang="fr-FR" sz="800" dirty="0"/>
              <a:t> </a:t>
            </a:r>
            <a:r>
              <a:rPr lang="fr-FR" sz="800" dirty="0" err="1"/>
              <a:t>identified</a:t>
            </a:r>
            <a:r>
              <a:rPr lang="fr-FR" sz="800" dirty="0"/>
              <a:t> by </a:t>
            </a:r>
            <a:r>
              <a:rPr lang="fr-FR" sz="800" dirty="0" err="1"/>
              <a:t>school</a:t>
            </a:r>
            <a:r>
              <a:rPr lang="fr-FR" sz="800" dirty="0"/>
              <a:t> divisions as </a:t>
            </a:r>
            <a:r>
              <a:rPr lang="fr-FR" sz="800" dirty="0" err="1"/>
              <a:t>requiring</a:t>
            </a:r>
            <a:r>
              <a:rPr lang="fr-FR" sz="800" dirty="0"/>
              <a:t> intensive supports) pour désigner les élèves qui ont été évalués par un conseil scolaire comme ayant une capacité d'apprentissage compromise par une condition cognitive, socio-émotionnelle, comportementale ou physique</a:t>
            </a:r>
            <a:endParaRPr lang="fr-FR" sz="700" dirty="0"/>
          </a:p>
        </p:txBody>
      </p:sp>
      <p:sp>
        <p:nvSpPr>
          <p:cNvPr id="32" name="Rectangle 31">
            <a:extLst>
              <a:ext uri="{FF2B5EF4-FFF2-40B4-BE49-F238E27FC236}">
                <a16:creationId xmlns:a16="http://schemas.microsoft.com/office/drawing/2014/main" id="{366293D1-575F-4949-B123-622B3F8E3805}"/>
              </a:ext>
            </a:extLst>
          </p:cNvPr>
          <p:cNvSpPr/>
          <p:nvPr/>
        </p:nvSpPr>
        <p:spPr>
          <a:xfrm>
            <a:off x="8604890" y="5504139"/>
            <a:ext cx="3134655" cy="586682"/>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fr-FR" sz="800" dirty="0"/>
              <a:t>Essaie d'éviter d'utiliser des termes comme « élèves ayant des besoins spéciaux ». Comme indiqué dans la </a:t>
            </a:r>
            <a:r>
              <a:rPr lang="fr-FR" sz="800" dirty="0">
                <a:hlinkClick r:id="rId4"/>
              </a:rPr>
              <a:t>Politique 322</a:t>
            </a:r>
            <a:r>
              <a:rPr lang="fr-FR" sz="800" dirty="0"/>
              <a:t>, le milieu d'apprentissage commun et inclusif est « partagé avec des pairs du même groupe d'âge dans leur école de quartier »</a:t>
            </a:r>
          </a:p>
        </p:txBody>
      </p:sp>
      <p:cxnSp>
        <p:nvCxnSpPr>
          <p:cNvPr id="34" name="Connecteur droit avec flèche 33">
            <a:extLst>
              <a:ext uri="{FF2B5EF4-FFF2-40B4-BE49-F238E27FC236}">
                <a16:creationId xmlns:a16="http://schemas.microsoft.com/office/drawing/2014/main" id="{6BAFC790-4E76-4BD6-981A-2066C8D4EDF1}"/>
              </a:ext>
            </a:extLst>
          </p:cNvPr>
          <p:cNvCxnSpPr>
            <a:cxnSpLocks/>
          </p:cNvCxnSpPr>
          <p:nvPr/>
        </p:nvCxnSpPr>
        <p:spPr>
          <a:xfrm flipV="1">
            <a:off x="9144000" y="5120640"/>
            <a:ext cx="0" cy="383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8369720B-31C9-4FFE-B5A6-8235B20175B9}"/>
              </a:ext>
            </a:extLst>
          </p:cNvPr>
          <p:cNvCxnSpPr>
            <a:cxnSpLocks/>
          </p:cNvCxnSpPr>
          <p:nvPr/>
        </p:nvCxnSpPr>
        <p:spPr>
          <a:xfrm flipH="1" flipV="1">
            <a:off x="6230679" y="4859438"/>
            <a:ext cx="287079" cy="383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19F2FADE-900F-495D-9C15-A935FA3B105A}"/>
              </a:ext>
            </a:extLst>
          </p:cNvPr>
          <p:cNvSpPr/>
          <p:nvPr/>
        </p:nvSpPr>
        <p:spPr>
          <a:xfrm>
            <a:off x="11096800" y="3748429"/>
            <a:ext cx="1027301" cy="908631"/>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EHDAA (élèves handicapés ou en difficulté d’adaptation ou d’apprentissage, élèves doués, élèves migrants</a:t>
            </a:r>
          </a:p>
        </p:txBody>
      </p:sp>
      <p:cxnSp>
        <p:nvCxnSpPr>
          <p:cNvPr id="53" name="Connecteur droit avec flèche 52">
            <a:extLst>
              <a:ext uri="{FF2B5EF4-FFF2-40B4-BE49-F238E27FC236}">
                <a16:creationId xmlns:a16="http://schemas.microsoft.com/office/drawing/2014/main" id="{E650B0EE-7CC6-47EC-A640-B2486A9B1CED}"/>
              </a:ext>
            </a:extLst>
          </p:cNvPr>
          <p:cNvCxnSpPr>
            <a:cxnSpLocks/>
          </p:cNvCxnSpPr>
          <p:nvPr/>
        </p:nvCxnSpPr>
        <p:spPr>
          <a:xfrm flipH="1">
            <a:off x="9037675" y="4113727"/>
            <a:ext cx="2059125" cy="215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0" name="Image 59">
            <a:extLst>
              <a:ext uri="{FF2B5EF4-FFF2-40B4-BE49-F238E27FC236}">
                <a16:creationId xmlns:a16="http://schemas.microsoft.com/office/drawing/2014/main" id="{1F95BA8C-0D3F-46F2-AB1D-20ACE4211B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1501" y="2696018"/>
            <a:ext cx="1865376" cy="1865376"/>
          </a:xfrm>
          <a:prstGeom prst="rect">
            <a:avLst/>
          </a:prstGeom>
        </p:spPr>
      </p:pic>
      <p:sp>
        <p:nvSpPr>
          <p:cNvPr id="61" name="Rectangle 60">
            <a:extLst>
              <a:ext uri="{FF2B5EF4-FFF2-40B4-BE49-F238E27FC236}">
                <a16:creationId xmlns:a16="http://schemas.microsoft.com/office/drawing/2014/main" id="{BADDCCB9-FF2D-42CD-BA24-1049024ADE11}"/>
              </a:ext>
            </a:extLst>
          </p:cNvPr>
          <p:cNvSpPr/>
          <p:nvPr/>
        </p:nvSpPr>
        <p:spPr>
          <a:xfrm>
            <a:off x="1371600" y="4561394"/>
            <a:ext cx="1580213" cy="1169555"/>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err="1"/>
              <a:t>Elèves</a:t>
            </a:r>
            <a:r>
              <a:rPr lang="fr-FR" sz="800" dirty="0"/>
              <a:t> en situation de handicap reconnus par la maison départementale des personnes handicapées (MDPH) ou élèves en difficulté scolaire pour des raisons diverses et variées.</a:t>
            </a:r>
            <a:endParaRPr lang="fr-FR" sz="300" dirty="0"/>
          </a:p>
        </p:txBody>
      </p:sp>
      <p:cxnSp>
        <p:nvCxnSpPr>
          <p:cNvPr id="63" name="Connecteur droit avec flèche 62">
            <a:extLst>
              <a:ext uri="{FF2B5EF4-FFF2-40B4-BE49-F238E27FC236}">
                <a16:creationId xmlns:a16="http://schemas.microsoft.com/office/drawing/2014/main" id="{E1B91AC8-0252-4A08-9F04-AAF7965B9A8B}"/>
              </a:ext>
            </a:extLst>
          </p:cNvPr>
          <p:cNvCxnSpPr>
            <a:cxnSpLocks/>
          </p:cNvCxnSpPr>
          <p:nvPr/>
        </p:nvCxnSpPr>
        <p:spPr>
          <a:xfrm flipH="1" flipV="1">
            <a:off x="1499191" y="4329299"/>
            <a:ext cx="74428" cy="232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Image 14">
            <a:extLst>
              <a:ext uri="{FF2B5EF4-FFF2-40B4-BE49-F238E27FC236}">
                <a16:creationId xmlns:a16="http://schemas.microsoft.com/office/drawing/2014/main" id="{A41F79CC-52B5-4DC2-997D-F96B193F39C0}"/>
              </a:ext>
            </a:extLst>
          </p:cNvPr>
          <p:cNvPicPr>
            <a:picLocks noChangeAspect="1"/>
          </p:cNvPicPr>
          <p:nvPr/>
        </p:nvPicPr>
        <p:blipFill rotWithShape="1">
          <a:blip r:embed="rId6"/>
          <a:srcRect l="13949" t="16366" r="43436" b="64746"/>
          <a:stretch/>
        </p:blipFill>
        <p:spPr>
          <a:xfrm>
            <a:off x="183266" y="6149969"/>
            <a:ext cx="2376668" cy="586682"/>
          </a:xfrm>
          <a:prstGeom prst="rect">
            <a:avLst/>
          </a:prstGeom>
        </p:spPr>
      </p:pic>
    </p:spTree>
    <p:extLst>
      <p:ext uri="{BB962C8B-B14F-4D97-AF65-F5344CB8AC3E}">
        <p14:creationId xmlns:p14="http://schemas.microsoft.com/office/powerpoint/2010/main" val="842111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5926DD-EC3D-4A7E-BB8C-2E035D1A3F50}"/>
              </a:ext>
            </a:extLst>
          </p:cNvPr>
          <p:cNvSpPr>
            <a:spLocks noGrp="1"/>
          </p:cNvSpPr>
          <p:nvPr>
            <p:ph type="title"/>
          </p:nvPr>
        </p:nvSpPr>
        <p:spPr>
          <a:xfrm>
            <a:off x="237014" y="130882"/>
            <a:ext cx="2269172" cy="1600200"/>
          </a:xfrm>
        </p:spPr>
        <p:txBody>
          <a:bodyPr>
            <a:normAutofit/>
          </a:bodyPr>
          <a:lstStyle/>
          <a:p>
            <a:r>
              <a:rPr lang="fr-FR" sz="2400" b="1" dirty="0">
                <a:solidFill>
                  <a:schemeClr val="accent2">
                    <a:lumMod val="75000"/>
                  </a:schemeClr>
                </a:solidFill>
              </a:rPr>
              <a:t>Modalités de scolarisation</a:t>
            </a:r>
          </a:p>
        </p:txBody>
      </p:sp>
      <p:pic>
        <p:nvPicPr>
          <p:cNvPr id="14" name="Image 13">
            <a:extLst>
              <a:ext uri="{FF2B5EF4-FFF2-40B4-BE49-F238E27FC236}">
                <a16:creationId xmlns:a16="http://schemas.microsoft.com/office/drawing/2014/main" id="{796C6B3F-6112-4723-8785-511797F3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1022668"/>
            <a:ext cx="6644640" cy="4983480"/>
          </a:xfrm>
          <a:prstGeom prst="rect">
            <a:avLst/>
          </a:prstGeom>
        </p:spPr>
      </p:pic>
      <p:cxnSp>
        <p:nvCxnSpPr>
          <p:cNvPr id="16" name="Connecteur droit avec flèche 15">
            <a:extLst>
              <a:ext uri="{FF2B5EF4-FFF2-40B4-BE49-F238E27FC236}">
                <a16:creationId xmlns:a16="http://schemas.microsoft.com/office/drawing/2014/main" id="{5FED1221-F758-467D-9C0F-8489EE03664E}"/>
              </a:ext>
            </a:extLst>
          </p:cNvPr>
          <p:cNvCxnSpPr>
            <a:cxnSpLocks/>
          </p:cNvCxnSpPr>
          <p:nvPr/>
        </p:nvCxnSpPr>
        <p:spPr>
          <a:xfrm>
            <a:off x="4579088" y="2099430"/>
            <a:ext cx="219740" cy="537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B963244C-D481-4200-B99B-8FCF9D44FA7C}"/>
              </a:ext>
            </a:extLst>
          </p:cNvPr>
          <p:cNvSpPr/>
          <p:nvPr/>
        </p:nvSpPr>
        <p:spPr>
          <a:xfrm>
            <a:off x="4103155" y="1153975"/>
            <a:ext cx="1135152" cy="950171"/>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a:t>Lorsque l'inclusion n'est pas possible, des programmes de ressources spécialisées offrent des environnements alternatifs aux élèves</a:t>
            </a:r>
            <a:endParaRPr lang="fr-FR" sz="800" dirty="0"/>
          </a:p>
        </p:txBody>
      </p:sp>
      <p:sp>
        <p:nvSpPr>
          <p:cNvPr id="23" name="Rectangle 22">
            <a:extLst>
              <a:ext uri="{FF2B5EF4-FFF2-40B4-BE49-F238E27FC236}">
                <a16:creationId xmlns:a16="http://schemas.microsoft.com/office/drawing/2014/main" id="{E8A93847-4E9E-403D-9BD8-BA8E0F3D87A9}"/>
              </a:ext>
            </a:extLst>
          </p:cNvPr>
          <p:cNvSpPr/>
          <p:nvPr/>
        </p:nvSpPr>
        <p:spPr>
          <a:xfrm>
            <a:off x="4010527" y="78804"/>
            <a:ext cx="7944459" cy="773048"/>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900" i="1" dirty="0"/>
              <a:t>« </a:t>
            </a:r>
            <a:r>
              <a:rPr lang="fr-FR" sz="900" b="1" i="1" dirty="0">
                <a:solidFill>
                  <a:srgbClr val="00B050"/>
                </a:solidFill>
              </a:rPr>
              <a:t>One </a:t>
            </a:r>
            <a:r>
              <a:rPr lang="fr-FR" sz="900" b="1" i="1" dirty="0" err="1">
                <a:solidFill>
                  <a:srgbClr val="00B050"/>
                </a:solidFill>
              </a:rPr>
              <a:t>track</a:t>
            </a:r>
            <a:r>
              <a:rPr lang="fr-FR" sz="900" b="1" i="1" dirty="0">
                <a:solidFill>
                  <a:srgbClr val="00B050"/>
                </a:solidFill>
              </a:rPr>
              <a:t> </a:t>
            </a:r>
            <a:r>
              <a:rPr lang="fr-FR" sz="900" b="1" i="1" dirty="0" err="1">
                <a:solidFill>
                  <a:srgbClr val="00B050"/>
                </a:solidFill>
              </a:rPr>
              <a:t>approach</a:t>
            </a:r>
            <a:r>
              <a:rPr lang="fr-FR" sz="900" b="1" i="1" dirty="0">
                <a:solidFill>
                  <a:srgbClr val="00B050"/>
                </a:solidFill>
              </a:rPr>
              <a:t> </a:t>
            </a:r>
            <a:r>
              <a:rPr lang="fr-FR" sz="900" b="1" i="1" dirty="0"/>
              <a:t>» </a:t>
            </a:r>
            <a:r>
              <a:rPr lang="fr-FR" sz="900" i="1" dirty="0"/>
              <a:t>:</a:t>
            </a:r>
            <a:r>
              <a:rPr lang="fr-FR" sz="900" dirty="0"/>
              <a:t> consiste à scolariser systématiquement les enfants et adolescents « handicapés » dans les classes ordinaires (</a:t>
            </a:r>
            <a:r>
              <a:rPr lang="fr-FR" sz="900" i="1" dirty="0" err="1"/>
              <a:t>mainstreaming</a:t>
            </a:r>
            <a:r>
              <a:rPr lang="fr-FR" sz="900" dirty="0"/>
              <a:t>).</a:t>
            </a:r>
          </a:p>
          <a:p>
            <a:r>
              <a:rPr lang="fr-FR" sz="900" i="1" dirty="0"/>
              <a:t>« </a:t>
            </a:r>
            <a:r>
              <a:rPr lang="fr-FR" sz="900" b="1" i="1" dirty="0" err="1">
                <a:solidFill>
                  <a:schemeClr val="accent2">
                    <a:lumMod val="75000"/>
                  </a:schemeClr>
                </a:solidFill>
              </a:rPr>
              <a:t>Two</a:t>
            </a:r>
            <a:r>
              <a:rPr lang="fr-FR" sz="900" b="1" i="1" dirty="0">
                <a:solidFill>
                  <a:schemeClr val="accent2">
                    <a:lumMod val="75000"/>
                  </a:schemeClr>
                </a:solidFill>
              </a:rPr>
              <a:t> </a:t>
            </a:r>
            <a:r>
              <a:rPr lang="fr-FR" sz="900" b="1" i="1" dirty="0" err="1">
                <a:solidFill>
                  <a:schemeClr val="accent2">
                    <a:lumMod val="75000"/>
                  </a:schemeClr>
                </a:solidFill>
              </a:rPr>
              <a:t>tracks</a:t>
            </a:r>
            <a:r>
              <a:rPr lang="fr-FR" sz="900" b="1" i="1" dirty="0">
                <a:solidFill>
                  <a:schemeClr val="accent2">
                    <a:lumMod val="75000"/>
                  </a:schemeClr>
                </a:solidFill>
              </a:rPr>
              <a:t> </a:t>
            </a:r>
            <a:r>
              <a:rPr lang="fr-FR" sz="900" b="1" i="1" dirty="0" err="1">
                <a:solidFill>
                  <a:schemeClr val="accent2">
                    <a:lumMod val="75000"/>
                  </a:schemeClr>
                </a:solidFill>
              </a:rPr>
              <a:t>approach</a:t>
            </a:r>
            <a:r>
              <a:rPr lang="fr-FR" sz="900" b="1" i="1" dirty="0">
                <a:solidFill>
                  <a:schemeClr val="accent2">
                    <a:lumMod val="75000"/>
                  </a:schemeClr>
                </a:solidFill>
              </a:rPr>
              <a:t> </a:t>
            </a:r>
            <a:r>
              <a:rPr lang="fr-FR" sz="900" i="1" dirty="0"/>
              <a:t>» :</a:t>
            </a:r>
            <a:r>
              <a:rPr lang="fr-FR" sz="900" dirty="0"/>
              <a:t> cette option est celle des pays où l’on pratique deux voies de scolarisation séparées, l’une ordinaire, l’autre spécialisée, pratiquement exclusives l’une de l’autre. </a:t>
            </a:r>
          </a:p>
          <a:p>
            <a:r>
              <a:rPr lang="fr-FR" sz="900" i="1" dirty="0"/>
              <a:t>« </a:t>
            </a:r>
            <a:r>
              <a:rPr lang="fr-FR" sz="900" b="1" i="1" dirty="0">
                <a:solidFill>
                  <a:schemeClr val="accent2"/>
                </a:solidFill>
              </a:rPr>
              <a:t>Multi </a:t>
            </a:r>
            <a:r>
              <a:rPr lang="fr-FR" sz="900" b="1" i="1" dirty="0" err="1">
                <a:solidFill>
                  <a:schemeClr val="accent2"/>
                </a:solidFill>
              </a:rPr>
              <a:t>tracks</a:t>
            </a:r>
            <a:r>
              <a:rPr lang="fr-FR" sz="900" b="1" i="1" dirty="0">
                <a:solidFill>
                  <a:schemeClr val="accent2"/>
                </a:solidFill>
              </a:rPr>
              <a:t> </a:t>
            </a:r>
            <a:r>
              <a:rPr lang="fr-FR" sz="900" b="1" i="1" dirty="0" err="1">
                <a:solidFill>
                  <a:schemeClr val="accent2"/>
                </a:solidFill>
              </a:rPr>
              <a:t>approach</a:t>
            </a:r>
            <a:r>
              <a:rPr lang="fr-FR" sz="900" b="1" i="1" dirty="0">
                <a:solidFill>
                  <a:schemeClr val="accent2"/>
                </a:solidFill>
              </a:rPr>
              <a:t> </a:t>
            </a:r>
            <a:r>
              <a:rPr lang="fr-FR" sz="900" i="1" dirty="0"/>
              <a:t>» :</a:t>
            </a:r>
            <a:r>
              <a:rPr lang="fr-FR" sz="900" dirty="0"/>
              <a:t> ce choix est celui des pays qui ont une approche multiple et pragmatique de l’éducation des jeunes « handicapés » et qui développent aussi bien l’intégration scolaire que l’éducation spéciale dans des établissements séparés. </a:t>
            </a:r>
          </a:p>
        </p:txBody>
      </p:sp>
      <p:sp>
        <p:nvSpPr>
          <p:cNvPr id="26" name="Rectangle 25">
            <a:extLst>
              <a:ext uri="{FF2B5EF4-FFF2-40B4-BE49-F238E27FC236}">
                <a16:creationId xmlns:a16="http://schemas.microsoft.com/office/drawing/2014/main" id="{733147BA-13F2-4DF7-B3C3-00483C18C763}"/>
              </a:ext>
            </a:extLst>
          </p:cNvPr>
          <p:cNvSpPr/>
          <p:nvPr/>
        </p:nvSpPr>
        <p:spPr>
          <a:xfrm>
            <a:off x="5867795" y="5262900"/>
            <a:ext cx="2517618" cy="1207971"/>
          </a:xfrm>
          <a:prstGeom prst="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LRO 1990 E2 : Le ministre veille à ce que les enfants ayant des besoins particuliers en éducation spécialisée bénéficient de programmes et services en éducation spécialisée appropriés (École provinciale pour les aveugles et les sourds, à une école d’application à l’égard d’élèves qui ont de graves anomalies de communication, à un centre classé comme hôpital, à une résidence de groupe avec services de soutien ou à une résidence avec services de soutien intensif.</a:t>
            </a:r>
            <a:endParaRPr lang="fr-FR" sz="700" dirty="0"/>
          </a:p>
        </p:txBody>
      </p:sp>
      <p:sp>
        <p:nvSpPr>
          <p:cNvPr id="32" name="Rectangle 31">
            <a:extLst>
              <a:ext uri="{FF2B5EF4-FFF2-40B4-BE49-F238E27FC236}">
                <a16:creationId xmlns:a16="http://schemas.microsoft.com/office/drawing/2014/main" id="{366293D1-575F-4949-B123-622B3F8E3805}"/>
              </a:ext>
            </a:extLst>
          </p:cNvPr>
          <p:cNvSpPr/>
          <p:nvPr/>
        </p:nvSpPr>
        <p:spPr>
          <a:xfrm>
            <a:off x="8596149" y="5312389"/>
            <a:ext cx="2215508" cy="991071"/>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fr-FR" sz="800" dirty="0"/>
              <a:t>Les programmes et les classes séparées "ne doivent pas avoir lieu »</a:t>
            </a:r>
          </a:p>
          <a:p>
            <a:pPr marL="0" indent="0">
              <a:buNone/>
            </a:pPr>
            <a:r>
              <a:rPr lang="fr-FR" sz="800" dirty="0"/>
              <a:t>Mise en </a:t>
            </a:r>
            <a:r>
              <a:rPr lang="fr-FR" sz="800" dirty="0" err="1"/>
              <a:t>oeuvre</a:t>
            </a:r>
            <a:r>
              <a:rPr lang="fr-FR" sz="800" dirty="0"/>
              <a:t> de </a:t>
            </a:r>
            <a:r>
              <a:rPr lang="fr-FR" sz="800" i="1" dirty="0"/>
              <a:t>programmes et de sites d'éducation alternative</a:t>
            </a:r>
            <a:r>
              <a:rPr lang="fr-FR" sz="800" dirty="0"/>
              <a:t> pour 9 à 12 élèves jugés dans l’incapacité de suivre leur plan d'apprentissage personnalisé dans un cadre scolaire, pour diverses raisons.</a:t>
            </a:r>
          </a:p>
        </p:txBody>
      </p:sp>
      <p:cxnSp>
        <p:nvCxnSpPr>
          <p:cNvPr id="34" name="Connecteur droit avec flèche 33">
            <a:extLst>
              <a:ext uri="{FF2B5EF4-FFF2-40B4-BE49-F238E27FC236}">
                <a16:creationId xmlns:a16="http://schemas.microsoft.com/office/drawing/2014/main" id="{6BAFC790-4E76-4BD6-981A-2066C8D4EDF1}"/>
              </a:ext>
            </a:extLst>
          </p:cNvPr>
          <p:cNvCxnSpPr>
            <a:cxnSpLocks/>
          </p:cNvCxnSpPr>
          <p:nvPr/>
        </p:nvCxnSpPr>
        <p:spPr>
          <a:xfrm flipV="1">
            <a:off x="9144000" y="5120640"/>
            <a:ext cx="0" cy="19174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8369720B-31C9-4FFE-B5A6-8235B20175B9}"/>
              </a:ext>
            </a:extLst>
          </p:cNvPr>
          <p:cNvCxnSpPr>
            <a:cxnSpLocks/>
          </p:cNvCxnSpPr>
          <p:nvPr/>
        </p:nvCxnSpPr>
        <p:spPr>
          <a:xfrm flipV="1">
            <a:off x="7229611" y="4982901"/>
            <a:ext cx="116069" cy="260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CA7026D1-51EE-4815-8911-F565EC8EE049}"/>
              </a:ext>
            </a:extLst>
          </p:cNvPr>
          <p:cNvSpPr/>
          <p:nvPr/>
        </p:nvSpPr>
        <p:spPr>
          <a:xfrm>
            <a:off x="10903197" y="1043612"/>
            <a:ext cx="1027302" cy="206595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a:t>L'inclusion des « élèves ayant des besoins spéciaux » dans les classes ordinaires fait partie, à des degrés divers, de la politique éducative de chaque juridiction au Canada. Cependant, des écoles et classes spécialisées sont toujours présentes dans chaque province et territoire.</a:t>
            </a:r>
            <a:endParaRPr lang="fr-FR" sz="800" dirty="0"/>
          </a:p>
        </p:txBody>
      </p:sp>
      <p:sp>
        <p:nvSpPr>
          <p:cNvPr id="51" name="Rectangle 50">
            <a:extLst>
              <a:ext uri="{FF2B5EF4-FFF2-40B4-BE49-F238E27FC236}">
                <a16:creationId xmlns:a16="http://schemas.microsoft.com/office/drawing/2014/main" id="{19F2FADE-900F-495D-9C15-A935FA3B105A}"/>
              </a:ext>
            </a:extLst>
          </p:cNvPr>
          <p:cNvSpPr/>
          <p:nvPr/>
        </p:nvSpPr>
        <p:spPr>
          <a:xfrm>
            <a:off x="11043386" y="5120640"/>
            <a:ext cx="1027301" cy="1214408"/>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Accent sur ses efforts pour « éduquer tous les apprenants et non pas seulement les placer avec leurs pairs » ; cependant, il existe encore des écoles spécialisées.</a:t>
            </a:r>
          </a:p>
        </p:txBody>
      </p:sp>
      <p:cxnSp>
        <p:nvCxnSpPr>
          <p:cNvPr id="53" name="Connecteur droit avec flèche 52">
            <a:extLst>
              <a:ext uri="{FF2B5EF4-FFF2-40B4-BE49-F238E27FC236}">
                <a16:creationId xmlns:a16="http://schemas.microsoft.com/office/drawing/2014/main" id="{E650B0EE-7CC6-47EC-A640-B2486A9B1CED}"/>
              </a:ext>
            </a:extLst>
          </p:cNvPr>
          <p:cNvCxnSpPr>
            <a:cxnSpLocks/>
          </p:cNvCxnSpPr>
          <p:nvPr/>
        </p:nvCxnSpPr>
        <p:spPr>
          <a:xfrm flipH="1" flipV="1">
            <a:off x="10292316" y="4655918"/>
            <a:ext cx="745773" cy="4647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0" name="Image 59">
            <a:extLst>
              <a:ext uri="{FF2B5EF4-FFF2-40B4-BE49-F238E27FC236}">
                <a16:creationId xmlns:a16="http://schemas.microsoft.com/office/drawing/2014/main" id="{1F95BA8C-0D3F-46F2-AB1D-20ACE4211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01" y="2696018"/>
            <a:ext cx="1865376" cy="1865376"/>
          </a:xfrm>
          <a:prstGeom prst="rect">
            <a:avLst/>
          </a:prstGeom>
        </p:spPr>
      </p:pic>
      <p:sp>
        <p:nvSpPr>
          <p:cNvPr id="61" name="Rectangle 60">
            <a:extLst>
              <a:ext uri="{FF2B5EF4-FFF2-40B4-BE49-F238E27FC236}">
                <a16:creationId xmlns:a16="http://schemas.microsoft.com/office/drawing/2014/main" id="{BADDCCB9-FF2D-42CD-BA24-1049024ADE11}"/>
              </a:ext>
            </a:extLst>
          </p:cNvPr>
          <p:cNvSpPr/>
          <p:nvPr/>
        </p:nvSpPr>
        <p:spPr>
          <a:xfrm>
            <a:off x="1371600" y="4561394"/>
            <a:ext cx="1580213" cy="1210553"/>
          </a:xfrm>
          <a:prstGeom prst="rect">
            <a:avLst/>
          </a:prstGeom>
          <a:ln w="381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endParaRPr lang="fr-FR" sz="800" b="1" dirty="0"/>
          </a:p>
          <a:p>
            <a:pPr marL="171450" indent="-171450">
              <a:buFontTx/>
              <a:buChar char="-"/>
            </a:pPr>
            <a:r>
              <a:rPr lang="fr-FR" sz="800" dirty="0"/>
              <a:t>Classe ordinaire avec ou sans AESH</a:t>
            </a:r>
          </a:p>
          <a:p>
            <a:pPr marL="171450" indent="-171450">
              <a:buFontTx/>
              <a:buChar char="-"/>
            </a:pPr>
            <a:r>
              <a:rPr lang="fr-FR" sz="800" dirty="0"/>
              <a:t>Dispositifs « inclusifs » (Ulis)</a:t>
            </a:r>
          </a:p>
          <a:p>
            <a:pPr marL="171450" indent="-171450">
              <a:buFontTx/>
              <a:buChar char="-"/>
            </a:pPr>
            <a:r>
              <a:rPr lang="fr-FR" sz="800" dirty="0"/>
              <a:t>Section/classe spécifiques (</a:t>
            </a:r>
            <a:r>
              <a:rPr lang="fr-FR" sz="800" dirty="0" err="1"/>
              <a:t>Segpa</a:t>
            </a:r>
            <a:r>
              <a:rPr lang="fr-FR" sz="800" dirty="0"/>
              <a:t>, UEMA, UEE)</a:t>
            </a:r>
          </a:p>
          <a:p>
            <a:pPr marL="171450" indent="-171450">
              <a:buFontTx/>
              <a:buChar char="-"/>
            </a:pPr>
            <a:r>
              <a:rPr lang="fr-FR" sz="800" dirty="0"/>
              <a:t>Établissements spécialisés (ITEP, IME, IEM)</a:t>
            </a:r>
          </a:p>
          <a:p>
            <a:pPr marL="171450" indent="-171450">
              <a:buFontTx/>
              <a:buChar char="-"/>
            </a:pPr>
            <a:endParaRPr lang="fr-FR" sz="800" dirty="0"/>
          </a:p>
        </p:txBody>
      </p:sp>
      <p:cxnSp>
        <p:nvCxnSpPr>
          <p:cNvPr id="63" name="Connecteur droit avec flèche 62">
            <a:extLst>
              <a:ext uri="{FF2B5EF4-FFF2-40B4-BE49-F238E27FC236}">
                <a16:creationId xmlns:a16="http://schemas.microsoft.com/office/drawing/2014/main" id="{E1B91AC8-0252-4A08-9F04-AAF7965B9A8B}"/>
              </a:ext>
            </a:extLst>
          </p:cNvPr>
          <p:cNvCxnSpPr>
            <a:cxnSpLocks/>
          </p:cNvCxnSpPr>
          <p:nvPr/>
        </p:nvCxnSpPr>
        <p:spPr>
          <a:xfrm flipH="1" flipV="1">
            <a:off x="1499191" y="4329299"/>
            <a:ext cx="74428" cy="232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1CAB23EB-B46F-4030-A8A0-B4579F08F3F6}"/>
              </a:ext>
            </a:extLst>
          </p:cNvPr>
          <p:cNvSpPr/>
          <p:nvPr/>
        </p:nvSpPr>
        <p:spPr>
          <a:xfrm>
            <a:off x="4103155" y="4855535"/>
            <a:ext cx="1545162" cy="1041991"/>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Le ministère de l'Éducation de la Saskatchewan encourage la création de cadres éducatifs où les élèves participent à des expériences d'apprentissage authentiques et inclusives avec des pairs de leur âge dans leur communauté d'origine.</a:t>
            </a:r>
          </a:p>
        </p:txBody>
      </p:sp>
      <p:cxnSp>
        <p:nvCxnSpPr>
          <p:cNvPr id="7" name="Connecteur droit avec flèche 6">
            <a:extLst>
              <a:ext uri="{FF2B5EF4-FFF2-40B4-BE49-F238E27FC236}">
                <a16:creationId xmlns:a16="http://schemas.microsoft.com/office/drawing/2014/main" id="{644A6A5E-02C6-4362-AAF6-6F568DB07CAB}"/>
              </a:ext>
            </a:extLst>
          </p:cNvPr>
          <p:cNvCxnSpPr/>
          <p:nvPr/>
        </p:nvCxnSpPr>
        <p:spPr>
          <a:xfrm flipV="1">
            <a:off x="5648317" y="4855535"/>
            <a:ext cx="525655" cy="38740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F102E2D-E652-43E7-BD13-7DAEC903E6F0}"/>
              </a:ext>
            </a:extLst>
          </p:cNvPr>
          <p:cNvSpPr/>
          <p:nvPr/>
        </p:nvSpPr>
        <p:spPr>
          <a:xfrm>
            <a:off x="10955314" y="3203944"/>
            <a:ext cx="1134587" cy="1651591"/>
          </a:xfrm>
          <a:prstGeom prst="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Les établissements scolaires doivent offrir à chaque élève un environnement éducatif adapté à ses champs d’intérêt, à ses aptitudes et à ses besoins, en favorisant la pédagogie différenciée et en offrant une grande diversité de parcours scolaires.</a:t>
            </a:r>
          </a:p>
        </p:txBody>
      </p:sp>
      <p:cxnSp>
        <p:nvCxnSpPr>
          <p:cNvPr id="13" name="Connecteur droit avec flèche 12">
            <a:extLst>
              <a:ext uri="{FF2B5EF4-FFF2-40B4-BE49-F238E27FC236}">
                <a16:creationId xmlns:a16="http://schemas.microsoft.com/office/drawing/2014/main" id="{2BC64856-25A9-402B-8EFC-530256C960AF}"/>
              </a:ext>
            </a:extLst>
          </p:cNvPr>
          <p:cNvCxnSpPr>
            <a:stCxn id="10" idx="1"/>
          </p:cNvCxnSpPr>
          <p:nvPr/>
        </p:nvCxnSpPr>
        <p:spPr>
          <a:xfrm flipH="1">
            <a:off x="9058940" y="4029740"/>
            <a:ext cx="1896374" cy="299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22" name="Image 21">
            <a:extLst>
              <a:ext uri="{FF2B5EF4-FFF2-40B4-BE49-F238E27FC236}">
                <a16:creationId xmlns:a16="http://schemas.microsoft.com/office/drawing/2014/main" id="{68D6AF8A-F2D7-4BAA-93CF-F017709B05B8}"/>
              </a:ext>
            </a:extLst>
          </p:cNvPr>
          <p:cNvPicPr>
            <a:picLocks noChangeAspect="1"/>
          </p:cNvPicPr>
          <p:nvPr/>
        </p:nvPicPr>
        <p:blipFill rotWithShape="1">
          <a:blip r:embed="rId5"/>
          <a:srcRect l="13949" t="16366" r="43436" b="64746"/>
          <a:stretch/>
        </p:blipFill>
        <p:spPr>
          <a:xfrm>
            <a:off x="54366" y="6109408"/>
            <a:ext cx="2376668" cy="586682"/>
          </a:xfrm>
          <a:prstGeom prst="rect">
            <a:avLst/>
          </a:prstGeom>
        </p:spPr>
      </p:pic>
    </p:spTree>
    <p:extLst>
      <p:ext uri="{BB962C8B-B14F-4D97-AF65-F5344CB8AC3E}">
        <p14:creationId xmlns:p14="http://schemas.microsoft.com/office/powerpoint/2010/main" val="300912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5926DD-EC3D-4A7E-BB8C-2E035D1A3F50}"/>
              </a:ext>
            </a:extLst>
          </p:cNvPr>
          <p:cNvSpPr>
            <a:spLocks noGrp="1"/>
          </p:cNvSpPr>
          <p:nvPr>
            <p:ph type="title"/>
          </p:nvPr>
        </p:nvSpPr>
        <p:spPr>
          <a:xfrm>
            <a:off x="606352" y="1545611"/>
            <a:ext cx="4035097" cy="535786"/>
          </a:xfrm>
        </p:spPr>
        <p:txBody>
          <a:bodyPr>
            <a:noAutofit/>
          </a:bodyPr>
          <a:lstStyle/>
          <a:p>
            <a:r>
              <a:rPr lang="fr-FR" sz="2400" b="1" dirty="0">
                <a:solidFill>
                  <a:schemeClr val="accent2">
                    <a:lumMod val="75000"/>
                  </a:schemeClr>
                </a:solidFill>
              </a:rPr>
              <a:t>Les élèves concernés par l’éducation inclusive et modalités de scolarisation</a:t>
            </a:r>
          </a:p>
        </p:txBody>
      </p:sp>
      <p:cxnSp>
        <p:nvCxnSpPr>
          <p:cNvPr id="16" name="Connecteur droit avec flèche 15">
            <a:extLst>
              <a:ext uri="{FF2B5EF4-FFF2-40B4-BE49-F238E27FC236}">
                <a16:creationId xmlns:a16="http://schemas.microsoft.com/office/drawing/2014/main" id="{5FED1221-F758-467D-9C0F-8489EE03664E}"/>
              </a:ext>
            </a:extLst>
          </p:cNvPr>
          <p:cNvCxnSpPr>
            <a:cxnSpLocks/>
          </p:cNvCxnSpPr>
          <p:nvPr/>
        </p:nvCxnSpPr>
        <p:spPr>
          <a:xfrm flipV="1">
            <a:off x="4957459" y="4113727"/>
            <a:ext cx="4931" cy="8691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Connecteur droit avec flèche 33">
            <a:extLst>
              <a:ext uri="{FF2B5EF4-FFF2-40B4-BE49-F238E27FC236}">
                <a16:creationId xmlns:a16="http://schemas.microsoft.com/office/drawing/2014/main" id="{6BAFC790-4E76-4BD6-981A-2066C8D4EDF1}"/>
              </a:ext>
            </a:extLst>
          </p:cNvPr>
          <p:cNvCxnSpPr>
            <a:cxnSpLocks/>
          </p:cNvCxnSpPr>
          <p:nvPr/>
        </p:nvCxnSpPr>
        <p:spPr>
          <a:xfrm flipV="1">
            <a:off x="9144000" y="5120640"/>
            <a:ext cx="0" cy="383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Connecteur droit avec flèche 36">
            <a:extLst>
              <a:ext uri="{FF2B5EF4-FFF2-40B4-BE49-F238E27FC236}">
                <a16:creationId xmlns:a16="http://schemas.microsoft.com/office/drawing/2014/main" id="{8369720B-31C9-4FFE-B5A6-8235B20175B9}"/>
              </a:ext>
            </a:extLst>
          </p:cNvPr>
          <p:cNvCxnSpPr>
            <a:cxnSpLocks/>
          </p:cNvCxnSpPr>
          <p:nvPr/>
        </p:nvCxnSpPr>
        <p:spPr>
          <a:xfrm flipH="1" flipV="1">
            <a:off x="6230679" y="4859438"/>
            <a:ext cx="287079" cy="3834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2" name="Tableau 1">
            <a:extLst>
              <a:ext uri="{FF2B5EF4-FFF2-40B4-BE49-F238E27FC236}">
                <a16:creationId xmlns:a16="http://schemas.microsoft.com/office/drawing/2014/main" id="{6AA1C51F-8D1D-49EF-94BE-425BFED08F99}"/>
              </a:ext>
            </a:extLst>
          </p:cNvPr>
          <p:cNvGraphicFramePr>
            <a:graphicFrameLocks noGrp="1"/>
          </p:cNvGraphicFramePr>
          <p:nvPr>
            <p:extLst>
              <p:ext uri="{D42A27DB-BD31-4B8C-83A1-F6EECF244321}">
                <p14:modId xmlns:p14="http://schemas.microsoft.com/office/powerpoint/2010/main" val="76846153"/>
              </p:ext>
            </p:extLst>
          </p:nvPr>
        </p:nvGraphicFramePr>
        <p:xfrm>
          <a:off x="5727147" y="979041"/>
          <a:ext cx="5477147" cy="1473200"/>
        </p:xfrm>
        <a:graphic>
          <a:graphicData uri="http://schemas.openxmlformats.org/drawingml/2006/table">
            <a:tbl>
              <a:tblPr>
                <a:tableStyleId>{5C22544A-7EE6-4342-B048-85BDC9FD1C3A}</a:tableStyleId>
              </a:tblPr>
              <a:tblGrid>
                <a:gridCol w="676547">
                  <a:extLst>
                    <a:ext uri="{9D8B030D-6E8A-4147-A177-3AD203B41FA5}">
                      <a16:colId xmlns:a16="http://schemas.microsoft.com/office/drawing/2014/main" val="1430849119"/>
                    </a:ext>
                  </a:extLst>
                </a:gridCol>
                <a:gridCol w="800100">
                  <a:extLst>
                    <a:ext uri="{9D8B030D-6E8A-4147-A177-3AD203B41FA5}">
                      <a16:colId xmlns:a16="http://schemas.microsoft.com/office/drawing/2014/main" val="1450965334"/>
                    </a:ext>
                  </a:extLst>
                </a:gridCol>
                <a:gridCol w="800100">
                  <a:extLst>
                    <a:ext uri="{9D8B030D-6E8A-4147-A177-3AD203B41FA5}">
                      <a16:colId xmlns:a16="http://schemas.microsoft.com/office/drawing/2014/main" val="2157246404"/>
                    </a:ext>
                  </a:extLst>
                </a:gridCol>
                <a:gridCol w="800100">
                  <a:extLst>
                    <a:ext uri="{9D8B030D-6E8A-4147-A177-3AD203B41FA5}">
                      <a16:colId xmlns:a16="http://schemas.microsoft.com/office/drawing/2014/main" val="3931501085"/>
                    </a:ext>
                  </a:extLst>
                </a:gridCol>
                <a:gridCol w="800100">
                  <a:extLst>
                    <a:ext uri="{9D8B030D-6E8A-4147-A177-3AD203B41FA5}">
                      <a16:colId xmlns:a16="http://schemas.microsoft.com/office/drawing/2014/main" val="1137706619"/>
                    </a:ext>
                  </a:extLst>
                </a:gridCol>
                <a:gridCol w="800100">
                  <a:extLst>
                    <a:ext uri="{9D8B030D-6E8A-4147-A177-3AD203B41FA5}">
                      <a16:colId xmlns:a16="http://schemas.microsoft.com/office/drawing/2014/main" val="2255073288"/>
                    </a:ext>
                  </a:extLst>
                </a:gridCol>
                <a:gridCol w="800100">
                  <a:extLst>
                    <a:ext uri="{9D8B030D-6E8A-4147-A177-3AD203B41FA5}">
                      <a16:colId xmlns:a16="http://schemas.microsoft.com/office/drawing/2014/main" val="1646966350"/>
                    </a:ext>
                  </a:extLst>
                </a:gridCol>
              </a:tblGrid>
              <a:tr h="184150">
                <a:tc gridSpan="7">
                  <a:txBody>
                    <a:bodyPr/>
                    <a:lstStyle/>
                    <a:p>
                      <a:pPr algn="ctr" fontAlgn="b"/>
                      <a:r>
                        <a:rPr lang="fr-FR" sz="1100" u="none" strike="noStrike" dirty="0">
                          <a:effectLst/>
                        </a:rPr>
                        <a:t>QUEBEC – EHDAA  - 2024/2025</a:t>
                      </a:r>
                      <a:endParaRPr lang="fr-FR" sz="1100" b="0" i="0" u="none" strike="noStrike" dirty="0">
                        <a:solidFill>
                          <a:srgbClr val="000000"/>
                        </a:solidFill>
                        <a:effectLst/>
                        <a:latin typeface="Calibri" panose="020F0502020204030204" pitchFamily="34" charset="0"/>
                      </a:endParaRPr>
                    </a:p>
                  </a:txBody>
                  <a:tcPr marL="6350" marR="6350" marT="6350" marB="0" anchor="b"/>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270564818"/>
                  </a:ext>
                </a:extLst>
              </a:tr>
              <a:tr h="736600">
                <a:tc>
                  <a:txBody>
                    <a:bodyPr/>
                    <a:lstStyle/>
                    <a:p>
                      <a:pPr algn="ctr" fontAlgn="ctr"/>
                      <a:r>
                        <a:rPr lang="fr-FR" sz="1100" u="none" strike="noStrike">
                          <a:effectLst/>
                        </a:rPr>
                        <a:t>Public</a:t>
                      </a:r>
                      <a:endParaRPr lang="fr-FR" sz="11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dirty="0">
                          <a:effectLst/>
                        </a:rPr>
                        <a:t>Classe ordinaire</a:t>
                      </a:r>
                      <a:endParaRPr lang="fr-FR"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Classe ou école spéciale</a:t>
                      </a:r>
                      <a:endParaRPr lang="fr-FR"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dirty="0">
                          <a:effectLst/>
                        </a:rPr>
                        <a:t>Autres types de regroupements</a:t>
                      </a:r>
                      <a:endParaRPr lang="fr-FR"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Total PI </a:t>
                      </a:r>
                      <a:endParaRPr lang="fr-FR"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 PI/eff total</a:t>
                      </a:r>
                      <a:endParaRPr lang="fr-FR"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fr-FR" sz="1100" u="none" strike="noStrike">
                          <a:effectLst/>
                        </a:rPr>
                        <a:t>Effectif total</a:t>
                      </a:r>
                      <a:endParaRPr lang="fr-FR" sz="1100" b="1"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581382536"/>
                  </a:ext>
                </a:extLst>
              </a:tr>
              <a:tr h="184150">
                <a:tc>
                  <a:txBody>
                    <a:bodyPr/>
                    <a:lstStyle/>
                    <a:p>
                      <a:pPr algn="l" fontAlgn="b"/>
                      <a:r>
                        <a:rPr lang="fr-FR" sz="1100" u="none" strike="noStrike">
                          <a:effectLst/>
                        </a:rPr>
                        <a:t>Préscolaire</a:t>
                      </a:r>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4253</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2210</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135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6598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5.775%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114249</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08499594"/>
                  </a:ext>
                </a:extLst>
              </a:tr>
              <a:tr h="184150">
                <a:tc>
                  <a:txBody>
                    <a:bodyPr/>
                    <a:lstStyle/>
                    <a:p>
                      <a:pPr algn="l" fontAlgn="b"/>
                      <a:r>
                        <a:rPr lang="fr-FR" sz="1100" u="none" strike="noStrike">
                          <a:effectLst/>
                        </a:rPr>
                        <a:t>Primaire</a:t>
                      </a:r>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97705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20598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1002</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119305</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21.048%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566836</a:t>
                      </a:r>
                      <a:endParaRPr lang="fr-FR"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06938909"/>
                  </a:ext>
                </a:extLst>
              </a:tr>
              <a:tr h="184150">
                <a:tc>
                  <a:txBody>
                    <a:bodyPr/>
                    <a:lstStyle/>
                    <a:p>
                      <a:pPr algn="l" fontAlgn="b"/>
                      <a:r>
                        <a:rPr lang="fr-FR" sz="1100" u="none" strike="noStrike">
                          <a:effectLst/>
                        </a:rPr>
                        <a:t>Secondaire</a:t>
                      </a:r>
                      <a:endParaRPr lang="fr-FR" sz="1100" b="1"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117623</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35826</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1938</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155387</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a:effectLst/>
                        </a:rPr>
                        <a:t>31.607%</a:t>
                      </a:r>
                      <a:endParaRPr lang="fr-FR"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fr-FR" sz="1100" u="none" strike="noStrike" dirty="0">
                          <a:effectLst/>
                        </a:rPr>
                        <a:t>491626</a:t>
                      </a:r>
                      <a:endParaRPr lang="fr-FR"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06834006"/>
                  </a:ext>
                </a:extLst>
              </a:tr>
            </a:tbl>
          </a:graphicData>
        </a:graphic>
      </p:graphicFrame>
      <p:pic>
        <p:nvPicPr>
          <p:cNvPr id="4" name="Image 3">
            <a:extLst>
              <a:ext uri="{FF2B5EF4-FFF2-40B4-BE49-F238E27FC236}">
                <a16:creationId xmlns:a16="http://schemas.microsoft.com/office/drawing/2014/main" id="{AB00BFAD-D77F-4A2E-9F56-5D64C89DFE9F}"/>
              </a:ext>
            </a:extLst>
          </p:cNvPr>
          <p:cNvPicPr>
            <a:picLocks noChangeAspect="1"/>
          </p:cNvPicPr>
          <p:nvPr/>
        </p:nvPicPr>
        <p:blipFill rotWithShape="1">
          <a:blip r:embed="rId3"/>
          <a:srcRect l="7127" t="51472" r="10472" b="3101"/>
          <a:stretch/>
        </p:blipFill>
        <p:spPr>
          <a:xfrm>
            <a:off x="1" y="2881423"/>
            <a:ext cx="7085476" cy="2430966"/>
          </a:xfrm>
          <a:prstGeom prst="rect">
            <a:avLst/>
          </a:prstGeom>
        </p:spPr>
      </p:pic>
      <p:pic>
        <p:nvPicPr>
          <p:cNvPr id="6" name="Image 5">
            <a:extLst>
              <a:ext uri="{FF2B5EF4-FFF2-40B4-BE49-F238E27FC236}">
                <a16:creationId xmlns:a16="http://schemas.microsoft.com/office/drawing/2014/main" id="{3DE6E3BB-D99A-45A5-8ADD-3A8D94EE97ED}"/>
              </a:ext>
            </a:extLst>
          </p:cNvPr>
          <p:cNvPicPr>
            <a:picLocks noChangeAspect="1"/>
          </p:cNvPicPr>
          <p:nvPr/>
        </p:nvPicPr>
        <p:blipFill rotWithShape="1">
          <a:blip r:embed="rId4"/>
          <a:srcRect l="30262" t="26946" r="29243" b="30656"/>
          <a:stretch/>
        </p:blipFill>
        <p:spPr>
          <a:xfrm>
            <a:off x="7057708" y="2789076"/>
            <a:ext cx="4937197" cy="2715062"/>
          </a:xfrm>
          <a:prstGeom prst="rect">
            <a:avLst/>
          </a:prstGeom>
        </p:spPr>
      </p:pic>
      <p:pic>
        <p:nvPicPr>
          <p:cNvPr id="10" name="Image 9">
            <a:extLst>
              <a:ext uri="{FF2B5EF4-FFF2-40B4-BE49-F238E27FC236}">
                <a16:creationId xmlns:a16="http://schemas.microsoft.com/office/drawing/2014/main" id="{ED98DB75-DC49-4BCF-BDC9-65BC20F9055C}"/>
              </a:ext>
            </a:extLst>
          </p:cNvPr>
          <p:cNvPicPr>
            <a:picLocks noChangeAspect="1"/>
          </p:cNvPicPr>
          <p:nvPr/>
        </p:nvPicPr>
        <p:blipFill rotWithShape="1">
          <a:blip r:embed="rId5"/>
          <a:srcRect l="13949" t="16366" r="43436" b="64746"/>
          <a:stretch/>
        </p:blipFill>
        <p:spPr>
          <a:xfrm>
            <a:off x="150472" y="6031659"/>
            <a:ext cx="2376668" cy="586682"/>
          </a:xfrm>
          <a:prstGeom prst="rect">
            <a:avLst/>
          </a:prstGeom>
        </p:spPr>
      </p:pic>
    </p:spTree>
    <p:extLst>
      <p:ext uri="{BB962C8B-B14F-4D97-AF65-F5344CB8AC3E}">
        <p14:creationId xmlns:p14="http://schemas.microsoft.com/office/powerpoint/2010/main" val="177804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5926DD-EC3D-4A7E-BB8C-2E035D1A3F50}"/>
              </a:ext>
            </a:extLst>
          </p:cNvPr>
          <p:cNvSpPr>
            <a:spLocks noGrp="1"/>
          </p:cNvSpPr>
          <p:nvPr>
            <p:ph type="title"/>
          </p:nvPr>
        </p:nvSpPr>
        <p:spPr>
          <a:xfrm>
            <a:off x="237014" y="130882"/>
            <a:ext cx="2269172" cy="1600200"/>
          </a:xfrm>
        </p:spPr>
        <p:txBody>
          <a:bodyPr>
            <a:normAutofit/>
          </a:bodyPr>
          <a:lstStyle/>
          <a:p>
            <a:r>
              <a:rPr lang="fr-FR" sz="2400" b="1" dirty="0">
                <a:solidFill>
                  <a:schemeClr val="accent2">
                    <a:lumMod val="75000"/>
                  </a:schemeClr>
                </a:solidFill>
              </a:rPr>
              <a:t>Formation des enseignants</a:t>
            </a:r>
          </a:p>
        </p:txBody>
      </p:sp>
      <p:pic>
        <p:nvPicPr>
          <p:cNvPr id="14" name="Image 13">
            <a:extLst>
              <a:ext uri="{FF2B5EF4-FFF2-40B4-BE49-F238E27FC236}">
                <a16:creationId xmlns:a16="http://schemas.microsoft.com/office/drawing/2014/main" id="{796C6B3F-6112-4723-8785-511797F3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1022668"/>
            <a:ext cx="6644640" cy="4983480"/>
          </a:xfrm>
          <a:prstGeom prst="rect">
            <a:avLst/>
          </a:prstGeom>
        </p:spPr>
      </p:pic>
      <p:sp>
        <p:nvSpPr>
          <p:cNvPr id="32" name="Rectangle 31">
            <a:extLst>
              <a:ext uri="{FF2B5EF4-FFF2-40B4-BE49-F238E27FC236}">
                <a16:creationId xmlns:a16="http://schemas.microsoft.com/office/drawing/2014/main" id="{366293D1-575F-4949-B123-622B3F8E3805}"/>
              </a:ext>
            </a:extLst>
          </p:cNvPr>
          <p:cNvSpPr/>
          <p:nvPr/>
        </p:nvSpPr>
        <p:spPr>
          <a:xfrm>
            <a:off x="8559209" y="5412390"/>
            <a:ext cx="3264189" cy="980283"/>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indent="0">
              <a:buNone/>
            </a:pPr>
            <a:r>
              <a:rPr lang="fr-FR" sz="800" dirty="0"/>
              <a:t>Normes du 21e siècle de la pratique des enseignants débutants:</a:t>
            </a:r>
          </a:p>
          <a:p>
            <a:pPr marL="171450" indent="-171450">
              <a:buFontTx/>
              <a:buChar char="-"/>
            </a:pPr>
            <a:r>
              <a:rPr lang="fr-FR" sz="800" dirty="0"/>
              <a:t>cinq normes spécifiquement en lien avec l’enseignement inclusif ou l’enseignement des élèves à besoins spécifiques</a:t>
            </a:r>
          </a:p>
          <a:p>
            <a:r>
              <a:rPr lang="fr-FR" sz="800" dirty="0"/>
              <a:t>Utilisation des termes d’inclusion, système inclusif, éducation inclusive très fréquente dans tout le document, une centration sur les besoins d’apprentissage de tous les élèves</a:t>
            </a:r>
          </a:p>
        </p:txBody>
      </p:sp>
      <p:cxnSp>
        <p:nvCxnSpPr>
          <p:cNvPr id="34" name="Connecteur droit avec flèche 33">
            <a:extLst>
              <a:ext uri="{FF2B5EF4-FFF2-40B4-BE49-F238E27FC236}">
                <a16:creationId xmlns:a16="http://schemas.microsoft.com/office/drawing/2014/main" id="{6BAFC790-4E76-4BD6-981A-2066C8D4EDF1}"/>
              </a:ext>
            </a:extLst>
          </p:cNvPr>
          <p:cNvCxnSpPr>
            <a:cxnSpLocks/>
          </p:cNvCxnSpPr>
          <p:nvPr/>
        </p:nvCxnSpPr>
        <p:spPr>
          <a:xfrm flipV="1">
            <a:off x="9144000" y="5120640"/>
            <a:ext cx="0" cy="291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CA7026D1-51EE-4815-8911-F565EC8EE049}"/>
              </a:ext>
            </a:extLst>
          </p:cNvPr>
          <p:cNvSpPr/>
          <p:nvPr/>
        </p:nvSpPr>
        <p:spPr>
          <a:xfrm>
            <a:off x="4023360" y="181851"/>
            <a:ext cx="7931626" cy="731491"/>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le modèle de formation initiale est partagé à parts égales entre provinces entre un modèle successif et un modèle simultané. La durée des études universitaires en formation initiale va de quatre à cinq ans, selon les provinces et selon le niveau d’enseignement envisagé. Toutefois, la durée de la formation de type pédagogique dure d’un à deux ans dans les provinces et territoires adoptant un modèle consécutif alors qu’elle a une durée de quatre années dans les provinces et territoires adoptant un modèle simultané.</a:t>
            </a:r>
          </a:p>
          <a:p>
            <a:r>
              <a:rPr lang="fr-FR" sz="700" dirty="0"/>
              <a:t>Seul le Québec offre une formation de 1er cycle en enseignant spécialisé (enseignant en adaptation scolaire) dans un modèle simultané. Les autres provinces et territoires organisent la formation des enseignants spécialisés dans un diplôme ou certificat de 2e cycle, dans un modèle successif.</a:t>
            </a:r>
            <a:endParaRPr lang="fr-FR" sz="600" dirty="0"/>
          </a:p>
        </p:txBody>
      </p:sp>
      <p:pic>
        <p:nvPicPr>
          <p:cNvPr id="60" name="Image 59">
            <a:extLst>
              <a:ext uri="{FF2B5EF4-FFF2-40B4-BE49-F238E27FC236}">
                <a16:creationId xmlns:a16="http://schemas.microsoft.com/office/drawing/2014/main" id="{1F95BA8C-0D3F-46F2-AB1D-20ACE4211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01" y="2696018"/>
            <a:ext cx="1865376" cy="1865376"/>
          </a:xfrm>
          <a:prstGeom prst="rect">
            <a:avLst/>
          </a:prstGeom>
        </p:spPr>
      </p:pic>
      <p:sp>
        <p:nvSpPr>
          <p:cNvPr id="61" name="Rectangle 60">
            <a:extLst>
              <a:ext uri="{FF2B5EF4-FFF2-40B4-BE49-F238E27FC236}">
                <a16:creationId xmlns:a16="http://schemas.microsoft.com/office/drawing/2014/main" id="{BADDCCB9-FF2D-42CD-BA24-1049024ADE11}"/>
              </a:ext>
            </a:extLst>
          </p:cNvPr>
          <p:cNvSpPr/>
          <p:nvPr/>
        </p:nvSpPr>
        <p:spPr>
          <a:xfrm>
            <a:off x="1371600" y="4561394"/>
            <a:ext cx="1580213" cy="1210553"/>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Modèle de formation successif,  infusé (25h)</a:t>
            </a:r>
          </a:p>
          <a:p>
            <a:r>
              <a:rPr lang="fr-FR" sz="800" dirty="0"/>
              <a:t>Référentiel de compétences : </a:t>
            </a:r>
            <a:r>
              <a:rPr lang="fr-FR" sz="800" i="1" dirty="0"/>
              <a:t>prendre en compte la diversité des apprenants</a:t>
            </a:r>
          </a:p>
          <a:p>
            <a:r>
              <a:rPr lang="fr-FR" sz="800" dirty="0"/>
              <a:t>Formation des enseignants spécialisés en 1 an</a:t>
            </a:r>
          </a:p>
          <a:p>
            <a:pPr marL="171450" indent="-171450">
              <a:buFontTx/>
              <a:buChar char="-"/>
            </a:pPr>
            <a:endParaRPr lang="fr-FR" sz="800" dirty="0"/>
          </a:p>
        </p:txBody>
      </p:sp>
      <p:cxnSp>
        <p:nvCxnSpPr>
          <p:cNvPr id="63" name="Connecteur droit avec flèche 62">
            <a:extLst>
              <a:ext uri="{FF2B5EF4-FFF2-40B4-BE49-F238E27FC236}">
                <a16:creationId xmlns:a16="http://schemas.microsoft.com/office/drawing/2014/main" id="{E1B91AC8-0252-4A08-9F04-AAF7965B9A8B}"/>
              </a:ext>
            </a:extLst>
          </p:cNvPr>
          <p:cNvCxnSpPr>
            <a:cxnSpLocks/>
          </p:cNvCxnSpPr>
          <p:nvPr/>
        </p:nvCxnSpPr>
        <p:spPr>
          <a:xfrm flipH="1" flipV="1">
            <a:off x="1499191" y="4329299"/>
            <a:ext cx="74428" cy="232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1F102E2D-E652-43E7-BD13-7DAEC903E6F0}"/>
              </a:ext>
            </a:extLst>
          </p:cNvPr>
          <p:cNvSpPr/>
          <p:nvPr/>
        </p:nvSpPr>
        <p:spPr>
          <a:xfrm>
            <a:off x="10955314" y="3703257"/>
            <a:ext cx="1134587" cy="773049"/>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fr-FR" sz="800" dirty="0"/>
              <a:t>Référentiel de compétences:</a:t>
            </a:r>
          </a:p>
          <a:p>
            <a:r>
              <a:rPr lang="fr-FR" sz="800" dirty="0"/>
              <a:t>Tenir compte de l’hétérogénéité des élèves</a:t>
            </a:r>
          </a:p>
        </p:txBody>
      </p:sp>
      <p:cxnSp>
        <p:nvCxnSpPr>
          <p:cNvPr id="13" name="Connecteur droit avec flèche 12">
            <a:extLst>
              <a:ext uri="{FF2B5EF4-FFF2-40B4-BE49-F238E27FC236}">
                <a16:creationId xmlns:a16="http://schemas.microsoft.com/office/drawing/2014/main" id="{2BC64856-25A9-402B-8EFC-530256C960AF}"/>
              </a:ext>
            </a:extLst>
          </p:cNvPr>
          <p:cNvCxnSpPr>
            <a:cxnSpLocks/>
            <a:stCxn id="10" idx="1"/>
          </p:cNvCxnSpPr>
          <p:nvPr/>
        </p:nvCxnSpPr>
        <p:spPr>
          <a:xfrm flipH="1">
            <a:off x="9058940" y="4089782"/>
            <a:ext cx="1896374" cy="239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61006D2B-95A2-4D04-A5D0-7D5DDB000C0E}"/>
              </a:ext>
            </a:extLst>
          </p:cNvPr>
          <p:cNvSpPr/>
          <p:nvPr/>
        </p:nvSpPr>
        <p:spPr>
          <a:xfrm>
            <a:off x="3848985" y="5102174"/>
            <a:ext cx="2339159" cy="9039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a:t>Le programme d'éducation spéciale de l'Université de Colombie-Britannique concerne l'éducation des élèves ayant une déficience visuelle, des troubles du développement, des troubles émotionnels ou comportementaux, des difficultés d'apprentissage, des dons et des talents, et les élèves sourds ou malentendants.</a:t>
            </a:r>
            <a:endParaRPr lang="fr-FR" sz="800" dirty="0"/>
          </a:p>
        </p:txBody>
      </p:sp>
      <p:pic>
        <p:nvPicPr>
          <p:cNvPr id="15" name="Image 14">
            <a:extLst>
              <a:ext uri="{FF2B5EF4-FFF2-40B4-BE49-F238E27FC236}">
                <a16:creationId xmlns:a16="http://schemas.microsoft.com/office/drawing/2014/main" id="{8865617F-5FDF-4CA5-861E-45534C029F30}"/>
              </a:ext>
            </a:extLst>
          </p:cNvPr>
          <p:cNvPicPr>
            <a:picLocks noChangeAspect="1"/>
          </p:cNvPicPr>
          <p:nvPr/>
        </p:nvPicPr>
        <p:blipFill rotWithShape="1">
          <a:blip r:embed="rId5"/>
          <a:srcRect l="13949" t="16366" r="43436" b="64746"/>
          <a:stretch/>
        </p:blipFill>
        <p:spPr>
          <a:xfrm>
            <a:off x="183266" y="6128675"/>
            <a:ext cx="2376668" cy="586682"/>
          </a:xfrm>
          <a:prstGeom prst="rect">
            <a:avLst/>
          </a:prstGeom>
        </p:spPr>
      </p:pic>
    </p:spTree>
    <p:extLst>
      <p:ext uri="{BB962C8B-B14F-4D97-AF65-F5344CB8AC3E}">
        <p14:creationId xmlns:p14="http://schemas.microsoft.com/office/powerpoint/2010/main" val="3635074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3333509" y="996949"/>
            <a:ext cx="8253372" cy="5403850"/>
          </a:xfrm>
        </p:spPr>
        <p:txBody>
          <a:bodyPr>
            <a:normAutofit fontScale="70000" lnSpcReduction="20000"/>
          </a:bodyPr>
          <a:lstStyle/>
          <a:p>
            <a:pPr marL="0" indent="0">
              <a:buNone/>
            </a:pPr>
            <a:endParaRPr lang="fr-FR" dirty="0"/>
          </a:p>
          <a:p>
            <a:pPr>
              <a:buFont typeface="Arial" panose="020B0604020202020204" pitchFamily="34" charset="0"/>
              <a:buChar char="•"/>
            </a:pPr>
            <a:r>
              <a:rPr lang="fr-FR" dirty="0"/>
              <a:t>Partager des valeurs, travailler les représentations des professionnels amenés à agir ensemble au service des apprentissages des jeunes</a:t>
            </a:r>
          </a:p>
          <a:p>
            <a:pPr>
              <a:buFont typeface="Arial" panose="020B0604020202020204" pitchFamily="34" charset="0"/>
              <a:buChar char="•"/>
            </a:pPr>
            <a:r>
              <a:rPr lang="fr-FR" dirty="0"/>
              <a:t>Des formations (initiales et continues) qui ciblent tous les apprenants ou bien les spécificités de quelques uns</a:t>
            </a:r>
          </a:p>
          <a:p>
            <a:pPr>
              <a:buFont typeface="Arial" panose="020B0604020202020204" pitchFamily="34" charset="0"/>
              <a:buChar char="•"/>
            </a:pPr>
            <a:r>
              <a:rPr lang="fr-FR" dirty="0"/>
              <a:t>Des formations inter-degré, </a:t>
            </a:r>
            <a:r>
              <a:rPr lang="fr-FR" dirty="0" err="1"/>
              <a:t>inter-professionnelles</a:t>
            </a:r>
            <a:r>
              <a:rPr lang="fr-FR" dirty="0"/>
              <a:t>, inter-institutionnelles pour mutualiser et articuler les expertises</a:t>
            </a:r>
          </a:p>
          <a:p>
            <a:r>
              <a:rPr lang="fr-FR" dirty="0"/>
              <a:t>Un système éducatif qui permet d’accompagner chaque apprenant afin qu’il puisse développer son potentiel avec ses pairs</a:t>
            </a:r>
          </a:p>
          <a:p>
            <a:r>
              <a:rPr lang="fr-FR" dirty="0"/>
              <a:t>Une politique d’établissement s’appuyant sur les questions d’accessibilité et de logique inclusive</a:t>
            </a:r>
          </a:p>
          <a:p>
            <a:r>
              <a:rPr lang="fr-FR" dirty="0"/>
              <a:t>Du temps et des espaces pour expérimenter (</a:t>
            </a:r>
            <a:r>
              <a:rPr lang="fr-FR" dirty="0" err="1"/>
              <a:t>co</a:t>
            </a:r>
            <a:r>
              <a:rPr lang="fr-FR" dirty="0"/>
              <a:t>-enseignement, différenciation, matériel spécifique, solutions numériques)?</a:t>
            </a:r>
          </a:p>
          <a:p>
            <a:r>
              <a:rPr lang="fr-FR" dirty="0"/>
              <a:t>Des personnes ressources pour accompagner les équipes, expérimenter, analyser</a:t>
            </a:r>
          </a:p>
        </p:txBody>
      </p:sp>
      <p:pic>
        <p:nvPicPr>
          <p:cNvPr id="4" name="Image 3">
            <a:extLst>
              <a:ext uri="{FF2B5EF4-FFF2-40B4-BE49-F238E27FC236}">
                <a16:creationId xmlns:a16="http://schemas.microsoft.com/office/drawing/2014/main" id="{718B37C2-A915-416A-ACC7-F56B1C9A53CC}"/>
              </a:ext>
            </a:extLst>
          </p:cNvPr>
          <p:cNvPicPr>
            <a:picLocks noChangeAspect="1"/>
          </p:cNvPicPr>
          <p:nvPr/>
        </p:nvPicPr>
        <p:blipFill rotWithShape="1">
          <a:blip r:embed="rId3"/>
          <a:srcRect l="13949" t="16366" r="43436" b="64746"/>
          <a:stretch/>
        </p:blipFill>
        <p:spPr>
          <a:xfrm>
            <a:off x="231494" y="6107458"/>
            <a:ext cx="2376668" cy="586682"/>
          </a:xfrm>
          <a:prstGeom prst="rect">
            <a:avLst/>
          </a:prstGeom>
        </p:spPr>
      </p:pic>
      <p:sp>
        <p:nvSpPr>
          <p:cNvPr id="2" name="Rectangle 1">
            <a:extLst>
              <a:ext uri="{FF2B5EF4-FFF2-40B4-BE49-F238E27FC236}">
                <a16:creationId xmlns:a16="http://schemas.microsoft.com/office/drawing/2014/main" id="{588856DF-110A-4B7F-BA56-207998DE851D}"/>
              </a:ext>
            </a:extLst>
          </p:cNvPr>
          <p:cNvSpPr/>
          <p:nvPr/>
        </p:nvSpPr>
        <p:spPr>
          <a:xfrm>
            <a:off x="231494" y="428263"/>
            <a:ext cx="2210764" cy="528963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fr-FR" sz="2400" b="1" dirty="0">
                <a:solidFill>
                  <a:schemeClr val="accent2">
                    <a:lumMod val="75000"/>
                  </a:schemeClr>
                </a:solidFill>
              </a:rPr>
              <a:t>Des préoccupations communes</a:t>
            </a:r>
          </a:p>
          <a:p>
            <a:pPr algn="ctr"/>
            <a:endParaRPr lang="fr-FR" dirty="0"/>
          </a:p>
        </p:txBody>
      </p:sp>
    </p:spTree>
    <p:extLst>
      <p:ext uri="{BB962C8B-B14F-4D97-AF65-F5344CB8AC3E}">
        <p14:creationId xmlns:p14="http://schemas.microsoft.com/office/powerpoint/2010/main" val="404436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B7918-2C76-455B-892A-B059B3DBA3A5}"/>
              </a:ext>
            </a:extLst>
          </p:cNvPr>
          <p:cNvSpPr>
            <a:spLocks noGrp="1"/>
          </p:cNvSpPr>
          <p:nvPr>
            <p:ph type="title"/>
          </p:nvPr>
        </p:nvSpPr>
        <p:spPr>
          <a:xfrm>
            <a:off x="289499" y="2216552"/>
            <a:ext cx="2376668" cy="1600200"/>
          </a:xfrm>
        </p:spPr>
        <p:txBody>
          <a:bodyPr>
            <a:normAutofit/>
          </a:bodyPr>
          <a:lstStyle/>
          <a:p>
            <a:r>
              <a:rPr lang="fr-FR" sz="2400" b="1" dirty="0">
                <a:solidFill>
                  <a:schemeClr val="accent2">
                    <a:lumMod val="75000"/>
                  </a:schemeClr>
                </a:solidFill>
              </a:rPr>
              <a:t>Des pistes ?</a:t>
            </a:r>
            <a:br>
              <a:rPr lang="fr-FR" sz="2400" b="1" dirty="0">
                <a:solidFill>
                  <a:schemeClr val="accent2">
                    <a:lumMod val="75000"/>
                  </a:schemeClr>
                </a:solidFill>
              </a:rPr>
            </a:br>
            <a:r>
              <a:rPr lang="fr-FR" sz="2400" b="1" dirty="0">
                <a:solidFill>
                  <a:schemeClr val="accent2">
                    <a:lumMod val="75000"/>
                  </a:schemeClr>
                </a:solidFill>
              </a:rPr>
              <a:t>(France)</a:t>
            </a:r>
          </a:p>
        </p:txBody>
      </p:sp>
      <p:sp>
        <p:nvSpPr>
          <p:cNvPr id="3" name="Espace réservé du contenu 2">
            <a:extLst>
              <a:ext uri="{FF2B5EF4-FFF2-40B4-BE49-F238E27FC236}">
                <a16:creationId xmlns:a16="http://schemas.microsoft.com/office/drawing/2014/main" id="{8077AD98-174A-4C09-A756-1BB2CD94C18F}"/>
              </a:ext>
            </a:extLst>
          </p:cNvPr>
          <p:cNvSpPr>
            <a:spLocks noGrp="1"/>
          </p:cNvSpPr>
          <p:nvPr>
            <p:ph idx="1"/>
          </p:nvPr>
        </p:nvSpPr>
        <p:spPr>
          <a:xfrm>
            <a:off x="3958542" y="1759352"/>
            <a:ext cx="7396846" cy="4101698"/>
          </a:xfrm>
        </p:spPr>
        <p:txBody>
          <a:bodyPr>
            <a:normAutofit/>
          </a:bodyPr>
          <a:lstStyle/>
          <a:p>
            <a:r>
              <a:rPr lang="fr-FR" sz="2400" dirty="0"/>
              <a:t>25h en formation initiale – besoins situés – CUA – stages dans des dispositifs inclusifs (Savournin et al., 2020; </a:t>
            </a:r>
            <a:r>
              <a:rPr lang="fr-FR" sz="2400" dirty="0" err="1"/>
              <a:t>Dintrich</a:t>
            </a:r>
            <a:r>
              <a:rPr lang="fr-FR" sz="2400" dirty="0"/>
              <a:t> et al. 2022)</a:t>
            </a:r>
          </a:p>
          <a:p>
            <a:r>
              <a:rPr lang="fr-FR" sz="2400" dirty="0"/>
              <a:t>Enseignant spécialisé personne ressource pour l’éducation inclusive (Leroyer et Midelet, 2020, 2021; Granger et al. 2023)</a:t>
            </a:r>
          </a:p>
          <a:p>
            <a:r>
              <a:rPr lang="fr-FR" sz="2400" dirty="0"/>
              <a:t>Transformation de l’offre médico-sociale: de l’établissement spécialisé aux plateformes de ressources pour le parcours des jeunes (Janvier, 2023)</a:t>
            </a:r>
          </a:p>
          <a:p>
            <a:endParaRPr lang="fr-FR" dirty="0"/>
          </a:p>
        </p:txBody>
      </p:sp>
      <p:pic>
        <p:nvPicPr>
          <p:cNvPr id="5" name="Image 4">
            <a:extLst>
              <a:ext uri="{FF2B5EF4-FFF2-40B4-BE49-F238E27FC236}">
                <a16:creationId xmlns:a16="http://schemas.microsoft.com/office/drawing/2014/main" id="{6AA9B21B-9540-4F56-9350-CB5D8338A3CB}"/>
              </a:ext>
            </a:extLst>
          </p:cNvPr>
          <p:cNvPicPr>
            <a:picLocks noChangeAspect="1"/>
          </p:cNvPicPr>
          <p:nvPr/>
        </p:nvPicPr>
        <p:blipFill rotWithShape="1">
          <a:blip r:embed="rId2"/>
          <a:srcRect l="13949" t="16366" r="43436" b="64746"/>
          <a:stretch/>
        </p:blipFill>
        <p:spPr>
          <a:xfrm>
            <a:off x="289499" y="6107459"/>
            <a:ext cx="2376668" cy="586682"/>
          </a:xfrm>
          <a:prstGeom prst="rect">
            <a:avLst/>
          </a:prstGeom>
        </p:spPr>
      </p:pic>
    </p:spTree>
    <p:extLst>
      <p:ext uri="{BB962C8B-B14F-4D97-AF65-F5344CB8AC3E}">
        <p14:creationId xmlns:p14="http://schemas.microsoft.com/office/powerpoint/2010/main" val="4045639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B7918-2C76-455B-892A-B059B3DBA3A5}"/>
              </a:ext>
            </a:extLst>
          </p:cNvPr>
          <p:cNvSpPr>
            <a:spLocks noGrp="1"/>
          </p:cNvSpPr>
          <p:nvPr>
            <p:ph type="title"/>
          </p:nvPr>
        </p:nvSpPr>
        <p:spPr>
          <a:xfrm>
            <a:off x="423099" y="1824037"/>
            <a:ext cx="3932237" cy="1600200"/>
          </a:xfrm>
        </p:spPr>
        <p:txBody>
          <a:bodyPr>
            <a:normAutofit/>
          </a:bodyPr>
          <a:lstStyle/>
          <a:p>
            <a:r>
              <a:rPr lang="fr-FR" sz="2400" b="1" dirty="0">
                <a:solidFill>
                  <a:schemeClr val="accent2">
                    <a:lumMod val="75000"/>
                  </a:schemeClr>
                </a:solidFill>
              </a:rPr>
              <a:t>Des pistes?</a:t>
            </a:r>
            <a:br>
              <a:rPr lang="fr-FR" sz="2400" b="1" dirty="0">
                <a:solidFill>
                  <a:schemeClr val="accent2">
                    <a:lumMod val="75000"/>
                  </a:schemeClr>
                </a:solidFill>
              </a:rPr>
            </a:br>
            <a:r>
              <a:rPr lang="fr-FR" sz="2400" b="1" dirty="0">
                <a:solidFill>
                  <a:schemeClr val="accent2">
                    <a:lumMod val="75000"/>
                  </a:schemeClr>
                </a:solidFill>
              </a:rPr>
              <a:t>(Québec) </a:t>
            </a:r>
          </a:p>
        </p:txBody>
      </p:sp>
      <p:sp>
        <p:nvSpPr>
          <p:cNvPr id="3" name="Espace réservé du contenu 2">
            <a:extLst>
              <a:ext uri="{FF2B5EF4-FFF2-40B4-BE49-F238E27FC236}">
                <a16:creationId xmlns:a16="http://schemas.microsoft.com/office/drawing/2014/main" id="{8077AD98-174A-4C09-A756-1BB2CD94C18F}"/>
              </a:ext>
            </a:extLst>
          </p:cNvPr>
          <p:cNvSpPr>
            <a:spLocks noGrp="1"/>
          </p:cNvSpPr>
          <p:nvPr>
            <p:ph idx="1"/>
          </p:nvPr>
        </p:nvSpPr>
        <p:spPr>
          <a:xfrm>
            <a:off x="5183188" y="1943100"/>
            <a:ext cx="6172200" cy="3917950"/>
          </a:xfrm>
          <a:noFill/>
        </p:spPr>
        <p:txBody>
          <a:bodyPr/>
          <a:lstStyle/>
          <a:p>
            <a:r>
              <a:rPr lang="fr-FR" sz="2400" dirty="0"/>
              <a:t>Co-enseignement et collaboration interprofessionnelle dès la formation initiale (Culture du </a:t>
            </a:r>
            <a:r>
              <a:rPr lang="fr-FR" sz="2400" b="1" dirty="0"/>
              <a:t>plan d’intervention</a:t>
            </a:r>
            <a:r>
              <a:rPr lang="fr-FR" sz="2400" dirty="0"/>
              <a:t> et du travail interprofessionnel )</a:t>
            </a:r>
          </a:p>
          <a:p>
            <a:r>
              <a:rPr lang="fr-FR" sz="2400" dirty="0"/>
              <a:t>Construction et mise en œuvre de plans d’intervention impliquant de manière active la participation de l’élève et ses parents </a:t>
            </a:r>
          </a:p>
        </p:txBody>
      </p:sp>
      <p:pic>
        <p:nvPicPr>
          <p:cNvPr id="5" name="Image 4">
            <a:extLst>
              <a:ext uri="{FF2B5EF4-FFF2-40B4-BE49-F238E27FC236}">
                <a16:creationId xmlns:a16="http://schemas.microsoft.com/office/drawing/2014/main" id="{FCB7D082-96C2-41DF-90EE-3C2AA85A7EC8}"/>
              </a:ext>
            </a:extLst>
          </p:cNvPr>
          <p:cNvPicPr>
            <a:picLocks noChangeAspect="1"/>
          </p:cNvPicPr>
          <p:nvPr/>
        </p:nvPicPr>
        <p:blipFill rotWithShape="1">
          <a:blip r:embed="rId3"/>
          <a:srcRect l="13949" t="16366" r="43436" b="64746"/>
          <a:stretch/>
        </p:blipFill>
        <p:spPr>
          <a:xfrm>
            <a:off x="289499" y="6107459"/>
            <a:ext cx="2376668" cy="586682"/>
          </a:xfrm>
          <a:prstGeom prst="rect">
            <a:avLst/>
          </a:prstGeom>
        </p:spPr>
      </p:pic>
    </p:spTree>
    <p:extLst>
      <p:ext uri="{BB962C8B-B14F-4D97-AF65-F5344CB8AC3E}">
        <p14:creationId xmlns:p14="http://schemas.microsoft.com/office/powerpoint/2010/main" val="321043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B7918-2C76-455B-892A-B059B3DBA3A5}"/>
              </a:ext>
            </a:extLst>
          </p:cNvPr>
          <p:cNvSpPr>
            <a:spLocks noGrp="1"/>
          </p:cNvSpPr>
          <p:nvPr>
            <p:ph type="title"/>
          </p:nvPr>
        </p:nvSpPr>
        <p:spPr>
          <a:xfrm>
            <a:off x="272628" y="2193403"/>
            <a:ext cx="3932237" cy="1600200"/>
          </a:xfrm>
        </p:spPr>
        <p:txBody>
          <a:bodyPr>
            <a:normAutofit/>
          </a:bodyPr>
          <a:lstStyle/>
          <a:p>
            <a:r>
              <a:rPr lang="fr-FR" sz="2400" b="1" dirty="0">
                <a:solidFill>
                  <a:schemeClr val="accent2">
                    <a:lumMod val="75000"/>
                  </a:schemeClr>
                </a:solidFill>
              </a:rPr>
              <a:t>Des pistes? </a:t>
            </a:r>
            <a:br>
              <a:rPr lang="fr-FR" sz="2400" b="1" dirty="0">
                <a:solidFill>
                  <a:schemeClr val="accent2">
                    <a:lumMod val="75000"/>
                  </a:schemeClr>
                </a:solidFill>
              </a:rPr>
            </a:br>
            <a:r>
              <a:rPr lang="fr-FR" sz="2400" b="1" dirty="0">
                <a:solidFill>
                  <a:schemeClr val="accent2">
                    <a:lumMod val="75000"/>
                  </a:schemeClr>
                </a:solidFill>
              </a:rPr>
              <a:t>(New Brunswick)</a:t>
            </a:r>
          </a:p>
        </p:txBody>
      </p:sp>
      <p:sp>
        <p:nvSpPr>
          <p:cNvPr id="3" name="Espace réservé du contenu 2">
            <a:extLst>
              <a:ext uri="{FF2B5EF4-FFF2-40B4-BE49-F238E27FC236}">
                <a16:creationId xmlns:a16="http://schemas.microsoft.com/office/drawing/2014/main" id="{8077AD98-174A-4C09-A756-1BB2CD94C18F}"/>
              </a:ext>
            </a:extLst>
          </p:cNvPr>
          <p:cNvSpPr>
            <a:spLocks noGrp="1"/>
          </p:cNvSpPr>
          <p:nvPr>
            <p:ph idx="1"/>
          </p:nvPr>
        </p:nvSpPr>
        <p:spPr>
          <a:xfrm>
            <a:off x="5183188" y="1944547"/>
            <a:ext cx="6172200" cy="3916503"/>
          </a:xfrm>
          <a:noFill/>
        </p:spPr>
        <p:txBody>
          <a:bodyPr>
            <a:normAutofit/>
          </a:bodyPr>
          <a:lstStyle/>
          <a:p>
            <a:r>
              <a:rPr lang="fr-FR" sz="2400" dirty="0"/>
              <a:t>L’inclusion comme principe fondateur d’où une formation initiale qui inclut des cours obligatoires sur le bien-être des élèves et du personnels enseignants, la collaboration, la différenciation pédagogique et l’accueil de la diversité.</a:t>
            </a:r>
          </a:p>
          <a:p>
            <a:pPr marL="0" indent="0">
              <a:buNone/>
            </a:pPr>
            <a:endParaRPr lang="fr-FR" sz="2400" dirty="0"/>
          </a:p>
          <a:p>
            <a:r>
              <a:rPr lang="fr-FR" sz="2400" dirty="0"/>
              <a:t>formations provinciales régulières et obligatoires sur l’inclusion, financées et coordonnées par le ministère de l’Éducation</a:t>
            </a:r>
          </a:p>
          <a:p>
            <a:endParaRPr lang="fr-FR" dirty="0"/>
          </a:p>
        </p:txBody>
      </p:sp>
      <p:pic>
        <p:nvPicPr>
          <p:cNvPr id="5" name="Image 4">
            <a:extLst>
              <a:ext uri="{FF2B5EF4-FFF2-40B4-BE49-F238E27FC236}">
                <a16:creationId xmlns:a16="http://schemas.microsoft.com/office/drawing/2014/main" id="{7E704ADD-F73F-4B7A-B366-0F6CA83D548A}"/>
              </a:ext>
            </a:extLst>
          </p:cNvPr>
          <p:cNvPicPr>
            <a:picLocks noChangeAspect="1"/>
          </p:cNvPicPr>
          <p:nvPr/>
        </p:nvPicPr>
        <p:blipFill rotWithShape="1">
          <a:blip r:embed="rId2"/>
          <a:srcRect l="13949" t="16366" r="43436" b="64746"/>
          <a:stretch/>
        </p:blipFill>
        <p:spPr>
          <a:xfrm>
            <a:off x="127322" y="6107459"/>
            <a:ext cx="2376668" cy="586682"/>
          </a:xfrm>
          <a:prstGeom prst="rect">
            <a:avLst/>
          </a:prstGeom>
        </p:spPr>
      </p:pic>
    </p:spTree>
    <p:extLst>
      <p:ext uri="{BB962C8B-B14F-4D97-AF65-F5344CB8AC3E}">
        <p14:creationId xmlns:p14="http://schemas.microsoft.com/office/powerpoint/2010/main" val="4026551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4062714" y="1053295"/>
            <a:ext cx="7292674" cy="4807755"/>
          </a:xfrm>
        </p:spPr>
        <p:txBody>
          <a:bodyPr>
            <a:normAutofit/>
          </a:bodyPr>
          <a:lstStyle/>
          <a:p>
            <a:pPr marL="0" indent="0">
              <a:buNone/>
            </a:pPr>
            <a:endParaRPr lang="fr-FR" dirty="0"/>
          </a:p>
          <a:p>
            <a:pPr marL="0" indent="0">
              <a:buNone/>
            </a:pPr>
            <a:r>
              <a:rPr lang="fr-FR" sz="2400" dirty="0"/>
              <a:t>Penser la scolarisation et la formation à l’aune de la réalité du parcours de formation des jeunes: </a:t>
            </a:r>
          </a:p>
          <a:p>
            <a:pPr marL="0" indent="0">
              <a:buNone/>
            </a:pPr>
            <a:endParaRPr lang="fr-FR" sz="2400" dirty="0"/>
          </a:p>
          <a:p>
            <a:r>
              <a:rPr lang="fr-FR" sz="2400" dirty="0"/>
              <a:t>Révélateur de la prise en compte des besoins, interprétation accompagnement, mise en œuvre, transitions vers l’insertion</a:t>
            </a:r>
          </a:p>
          <a:p>
            <a:r>
              <a:rPr lang="fr-FR" sz="2400" dirty="0"/>
              <a:t>Dilemmes éthiques quant aux moyens pour maintenir une équilibre entre gestion individuelle et collective </a:t>
            </a:r>
          </a:p>
          <a:p>
            <a:pPr>
              <a:buFont typeface="Wingdings" panose="05000000000000000000" pitchFamily="2" charset="2"/>
              <a:buChar char="Ø"/>
            </a:pPr>
            <a:endParaRPr lang="fr-FR" dirty="0"/>
          </a:p>
          <a:p>
            <a:pPr marL="0" indent="0">
              <a:buNone/>
            </a:pPr>
            <a:endParaRPr lang="fr-FR" dirty="0"/>
          </a:p>
        </p:txBody>
      </p:sp>
      <p:pic>
        <p:nvPicPr>
          <p:cNvPr id="4" name="Image 3">
            <a:extLst>
              <a:ext uri="{FF2B5EF4-FFF2-40B4-BE49-F238E27FC236}">
                <a16:creationId xmlns:a16="http://schemas.microsoft.com/office/drawing/2014/main" id="{ECC391DB-5C93-4146-904D-5F6796E5F95C}"/>
              </a:ext>
            </a:extLst>
          </p:cNvPr>
          <p:cNvPicPr>
            <a:picLocks noChangeAspect="1"/>
          </p:cNvPicPr>
          <p:nvPr/>
        </p:nvPicPr>
        <p:blipFill rotWithShape="1">
          <a:blip r:embed="rId3"/>
          <a:srcRect l="13949" t="16366" r="43436" b="64746"/>
          <a:stretch/>
        </p:blipFill>
        <p:spPr>
          <a:xfrm>
            <a:off x="289368" y="6106592"/>
            <a:ext cx="2376668" cy="586682"/>
          </a:xfrm>
          <a:prstGeom prst="rect">
            <a:avLst/>
          </a:prstGeom>
        </p:spPr>
      </p:pic>
      <p:sp>
        <p:nvSpPr>
          <p:cNvPr id="2" name="ZoneTexte 1">
            <a:extLst>
              <a:ext uri="{FF2B5EF4-FFF2-40B4-BE49-F238E27FC236}">
                <a16:creationId xmlns:a16="http://schemas.microsoft.com/office/drawing/2014/main" id="{CD49B41D-26BE-4C62-A563-A73FDC525C00}"/>
              </a:ext>
            </a:extLst>
          </p:cNvPr>
          <p:cNvSpPr txBox="1"/>
          <p:nvPr/>
        </p:nvSpPr>
        <p:spPr>
          <a:xfrm>
            <a:off x="381965" y="2467289"/>
            <a:ext cx="2029428" cy="1107996"/>
          </a:xfrm>
          <a:prstGeom prst="rect">
            <a:avLst/>
          </a:prstGeom>
          <a:noFill/>
        </p:spPr>
        <p:txBody>
          <a:bodyPr wrap="square" rtlCol="0">
            <a:spAutoFit/>
          </a:bodyPr>
          <a:lstStyle/>
          <a:p>
            <a:r>
              <a:rPr lang="fr-FR" sz="2400" b="1" dirty="0">
                <a:solidFill>
                  <a:schemeClr val="accent2">
                    <a:lumMod val="75000"/>
                  </a:schemeClr>
                </a:solidFill>
              </a:rPr>
              <a:t>Éléments de conclusion</a:t>
            </a:r>
          </a:p>
          <a:p>
            <a:endParaRPr lang="fr-FR" dirty="0"/>
          </a:p>
        </p:txBody>
      </p:sp>
    </p:spTree>
    <p:extLst>
      <p:ext uri="{BB962C8B-B14F-4D97-AF65-F5344CB8AC3E}">
        <p14:creationId xmlns:p14="http://schemas.microsoft.com/office/powerpoint/2010/main" val="1624398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4355434" y="2193404"/>
            <a:ext cx="8294136" cy="5403850"/>
          </a:xfrm>
        </p:spPr>
        <p:txBody>
          <a:bodyPr>
            <a:normAutofit/>
          </a:bodyPr>
          <a:lstStyle/>
          <a:p>
            <a:pPr marL="0" indent="0">
              <a:buNone/>
            </a:pPr>
            <a:endParaRPr lang="fr-FR" dirty="0"/>
          </a:p>
          <a:p>
            <a:r>
              <a:rPr lang="fr-FR" sz="2400" dirty="0"/>
              <a:t>Quelle(s) question (s)?</a:t>
            </a:r>
          </a:p>
          <a:p>
            <a:r>
              <a:rPr lang="fr-FR" sz="2400" dirty="0"/>
              <a:t>Comparaison Canada-Québec -France?</a:t>
            </a:r>
          </a:p>
          <a:p>
            <a:r>
              <a:rPr lang="fr-FR" sz="2400" dirty="0"/>
              <a:t>Quels critères de comparaison?</a:t>
            </a:r>
          </a:p>
          <a:p>
            <a:pPr marL="0" indent="0">
              <a:buNone/>
            </a:pPr>
            <a:endParaRPr lang="fr-FR" dirty="0"/>
          </a:p>
        </p:txBody>
      </p:sp>
      <p:pic>
        <p:nvPicPr>
          <p:cNvPr id="4" name="Image 3">
            <a:extLst>
              <a:ext uri="{FF2B5EF4-FFF2-40B4-BE49-F238E27FC236}">
                <a16:creationId xmlns:a16="http://schemas.microsoft.com/office/drawing/2014/main" id="{2200BD54-746D-42D7-AD22-0836A8CD4DE1}"/>
              </a:ext>
            </a:extLst>
          </p:cNvPr>
          <p:cNvPicPr>
            <a:picLocks noChangeAspect="1"/>
          </p:cNvPicPr>
          <p:nvPr/>
        </p:nvPicPr>
        <p:blipFill rotWithShape="1">
          <a:blip r:embed="rId3"/>
          <a:srcRect l="13949" t="16366" r="43436" b="64746"/>
          <a:stretch/>
        </p:blipFill>
        <p:spPr>
          <a:xfrm>
            <a:off x="289368" y="6095017"/>
            <a:ext cx="2376668" cy="586682"/>
          </a:xfrm>
          <a:prstGeom prst="rect">
            <a:avLst/>
          </a:prstGeom>
        </p:spPr>
      </p:pic>
      <p:sp>
        <p:nvSpPr>
          <p:cNvPr id="2" name="Rectangle 1">
            <a:extLst>
              <a:ext uri="{FF2B5EF4-FFF2-40B4-BE49-F238E27FC236}">
                <a16:creationId xmlns:a16="http://schemas.microsoft.com/office/drawing/2014/main" id="{397D42C9-C000-4513-8EF2-478AA4077F6A}"/>
              </a:ext>
            </a:extLst>
          </p:cNvPr>
          <p:cNvSpPr/>
          <p:nvPr/>
        </p:nvSpPr>
        <p:spPr>
          <a:xfrm>
            <a:off x="567159" y="1678329"/>
            <a:ext cx="1794076" cy="357657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b="1" dirty="0">
                <a:solidFill>
                  <a:schemeClr val="accent2">
                    <a:lumMod val="75000"/>
                  </a:schemeClr>
                </a:solidFill>
              </a:rPr>
              <a:t>Éléments introductifs</a:t>
            </a:r>
          </a:p>
          <a:p>
            <a:pPr algn="ctr"/>
            <a:endParaRPr lang="fr-FR" dirty="0"/>
          </a:p>
        </p:txBody>
      </p:sp>
    </p:spTree>
    <p:extLst>
      <p:ext uri="{BB962C8B-B14F-4D97-AF65-F5344CB8AC3E}">
        <p14:creationId xmlns:p14="http://schemas.microsoft.com/office/powerpoint/2010/main" val="1546175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A0627F-61AD-44E9-AC30-63A7A857DE7B}"/>
              </a:ext>
            </a:extLst>
          </p:cNvPr>
          <p:cNvSpPr>
            <a:spLocks noGrp="1"/>
          </p:cNvSpPr>
          <p:nvPr>
            <p:ph type="title"/>
          </p:nvPr>
        </p:nvSpPr>
        <p:spPr>
          <a:xfrm>
            <a:off x="897662" y="2424896"/>
            <a:ext cx="3932237" cy="1600200"/>
          </a:xfrm>
        </p:spPr>
        <p:txBody>
          <a:bodyPr/>
          <a:lstStyle/>
          <a:p>
            <a:r>
              <a:rPr lang="fr-FR" b="1" dirty="0">
                <a:solidFill>
                  <a:schemeClr val="accent2">
                    <a:lumMod val="75000"/>
                  </a:schemeClr>
                </a:solidFill>
              </a:rPr>
              <a:t>Éléments bibliographiques</a:t>
            </a:r>
          </a:p>
        </p:txBody>
      </p:sp>
      <p:pic>
        <p:nvPicPr>
          <p:cNvPr id="5" name="Image 4">
            <a:extLst>
              <a:ext uri="{FF2B5EF4-FFF2-40B4-BE49-F238E27FC236}">
                <a16:creationId xmlns:a16="http://schemas.microsoft.com/office/drawing/2014/main" id="{62E6332B-40C7-48D8-B2AA-4364CB899F3E}"/>
              </a:ext>
            </a:extLst>
          </p:cNvPr>
          <p:cNvPicPr>
            <a:picLocks noChangeAspect="1"/>
          </p:cNvPicPr>
          <p:nvPr/>
        </p:nvPicPr>
        <p:blipFill rotWithShape="1">
          <a:blip r:embed="rId2"/>
          <a:srcRect l="13949" t="16366" r="43436" b="64746"/>
          <a:stretch/>
        </p:blipFill>
        <p:spPr>
          <a:xfrm>
            <a:off x="196770" y="6107459"/>
            <a:ext cx="2376668" cy="586682"/>
          </a:xfrm>
          <a:prstGeom prst="rect">
            <a:avLst/>
          </a:prstGeom>
        </p:spPr>
      </p:pic>
      <p:pic>
        <p:nvPicPr>
          <p:cNvPr id="6" name="Picture 2">
            <a:extLst>
              <a:ext uri="{FF2B5EF4-FFF2-40B4-BE49-F238E27FC236}">
                <a16:creationId xmlns:a16="http://schemas.microsoft.com/office/drawing/2014/main" id="{3310DD0B-3ACC-4E57-9D39-2B3E51E5C8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488238" y="2643187"/>
            <a:ext cx="1562100" cy="156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98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3935392" y="457201"/>
            <a:ext cx="7419996" cy="5403850"/>
          </a:xfrm>
        </p:spPr>
        <p:txBody>
          <a:bodyPr>
            <a:normAutofit/>
          </a:bodyPr>
          <a:lstStyle/>
          <a:p>
            <a:pPr marL="0" indent="0">
              <a:buNone/>
            </a:pPr>
            <a:endParaRPr lang="fr-FR" dirty="0"/>
          </a:p>
          <a:p>
            <a:pPr marL="0" indent="0">
              <a:buNone/>
            </a:pPr>
            <a:r>
              <a:rPr lang="fr-FR" dirty="0"/>
              <a:t>Dynamique inclusive?</a:t>
            </a:r>
          </a:p>
          <a:p>
            <a:pPr marL="0" indent="0">
              <a:buNone/>
            </a:pPr>
            <a:endParaRPr lang="fr-FR" dirty="0"/>
          </a:p>
          <a:p>
            <a:pPr>
              <a:buFont typeface="Wingdings" panose="05000000000000000000" pitchFamily="2" charset="2"/>
              <a:buChar char="q"/>
            </a:pPr>
            <a:r>
              <a:rPr lang="fr-FR" sz="2400" dirty="0"/>
              <a:t>Définition</a:t>
            </a:r>
          </a:p>
          <a:p>
            <a:pPr>
              <a:buFont typeface="Wingdings" panose="05000000000000000000" pitchFamily="2" charset="2"/>
              <a:buChar char="q"/>
            </a:pPr>
            <a:r>
              <a:rPr lang="fr-FR" sz="2400" dirty="0"/>
              <a:t>Législation </a:t>
            </a:r>
          </a:p>
          <a:p>
            <a:pPr>
              <a:buFont typeface="Wingdings" panose="05000000000000000000" pitchFamily="2" charset="2"/>
              <a:buChar char="q"/>
            </a:pPr>
            <a:r>
              <a:rPr lang="fr-FR" sz="2400" dirty="0"/>
              <a:t>Système scolaire</a:t>
            </a:r>
          </a:p>
          <a:p>
            <a:pPr>
              <a:buFont typeface="Wingdings" panose="05000000000000000000" pitchFamily="2" charset="2"/>
              <a:buChar char="q"/>
            </a:pPr>
            <a:r>
              <a:rPr lang="fr-FR" sz="2400" dirty="0"/>
              <a:t>BEP/BES/SEN</a:t>
            </a:r>
          </a:p>
          <a:p>
            <a:pPr>
              <a:buFont typeface="Wingdings" panose="05000000000000000000" pitchFamily="2" charset="2"/>
              <a:buChar char="q"/>
            </a:pPr>
            <a:r>
              <a:rPr lang="fr-FR" sz="2400" dirty="0"/>
              <a:t>Formation des enseignants</a:t>
            </a:r>
          </a:p>
        </p:txBody>
      </p:sp>
      <p:pic>
        <p:nvPicPr>
          <p:cNvPr id="4" name="Image 3">
            <a:extLst>
              <a:ext uri="{FF2B5EF4-FFF2-40B4-BE49-F238E27FC236}">
                <a16:creationId xmlns:a16="http://schemas.microsoft.com/office/drawing/2014/main" id="{F0E26A92-FE9C-429B-85C4-F596BBDEBB7C}"/>
              </a:ext>
            </a:extLst>
          </p:cNvPr>
          <p:cNvPicPr>
            <a:picLocks noChangeAspect="1"/>
          </p:cNvPicPr>
          <p:nvPr/>
        </p:nvPicPr>
        <p:blipFill rotWithShape="1">
          <a:blip r:embed="rId3"/>
          <a:srcRect l="13949" t="16366" r="43436" b="64746"/>
          <a:stretch/>
        </p:blipFill>
        <p:spPr>
          <a:xfrm>
            <a:off x="254643" y="6048718"/>
            <a:ext cx="2376668" cy="586682"/>
          </a:xfrm>
          <a:prstGeom prst="rect">
            <a:avLst/>
          </a:prstGeom>
        </p:spPr>
      </p:pic>
      <p:sp>
        <p:nvSpPr>
          <p:cNvPr id="2" name="Rectangle 1">
            <a:extLst>
              <a:ext uri="{FF2B5EF4-FFF2-40B4-BE49-F238E27FC236}">
                <a16:creationId xmlns:a16="http://schemas.microsoft.com/office/drawing/2014/main" id="{5F1C393C-3D70-474B-8097-B0DCE1253496}"/>
              </a:ext>
            </a:extLst>
          </p:cNvPr>
          <p:cNvSpPr/>
          <p:nvPr/>
        </p:nvSpPr>
        <p:spPr>
          <a:xfrm>
            <a:off x="416689" y="1030147"/>
            <a:ext cx="1967696" cy="439838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r>
              <a:rPr lang="fr-FR" sz="2400" b="1" dirty="0">
                <a:solidFill>
                  <a:schemeClr val="accent2">
                    <a:lumMod val="75000"/>
                  </a:schemeClr>
                </a:solidFill>
              </a:rPr>
              <a:t>Critères de comparaison choisis</a:t>
            </a:r>
          </a:p>
          <a:p>
            <a:pPr algn="ctr"/>
            <a:endParaRPr lang="fr-FR" dirty="0"/>
          </a:p>
        </p:txBody>
      </p:sp>
    </p:spTree>
    <p:extLst>
      <p:ext uri="{BB962C8B-B14F-4D97-AF65-F5344CB8AC3E}">
        <p14:creationId xmlns:p14="http://schemas.microsoft.com/office/powerpoint/2010/main" val="2363954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346303" y="1828799"/>
            <a:ext cx="2778862" cy="4119657"/>
          </a:xfrm>
        </p:spPr>
        <p:txBody>
          <a:bodyPr>
            <a:normAutofit/>
          </a:bodyPr>
          <a:lstStyle/>
          <a:p>
            <a:pPr marL="0" indent="0">
              <a:buNone/>
            </a:pPr>
            <a:r>
              <a:rPr lang="fr-FR" sz="2400" b="1" dirty="0">
                <a:solidFill>
                  <a:schemeClr val="accent2">
                    <a:lumMod val="75000"/>
                  </a:schemeClr>
                </a:solidFill>
              </a:rPr>
              <a:t>Enquêtes internationales?</a:t>
            </a:r>
          </a:p>
          <a:p>
            <a:pPr>
              <a:buFont typeface="Wingdings" panose="05000000000000000000" pitchFamily="2" charset="2"/>
              <a:buChar char="q"/>
            </a:pPr>
            <a:r>
              <a:rPr lang="fr-FR" sz="2400" b="1" dirty="0">
                <a:solidFill>
                  <a:schemeClr val="accent2">
                    <a:lumMod val="75000"/>
                  </a:schemeClr>
                </a:solidFill>
              </a:rPr>
              <a:t>PISA</a:t>
            </a:r>
          </a:p>
          <a:p>
            <a:pPr>
              <a:buFont typeface="Wingdings" panose="05000000000000000000" pitchFamily="2" charset="2"/>
              <a:buChar char="q"/>
            </a:pPr>
            <a:r>
              <a:rPr lang="fr-FR" sz="1800" dirty="0">
                <a:solidFill>
                  <a:schemeClr val="accent2">
                    <a:lumMod val="75000"/>
                  </a:schemeClr>
                </a:solidFill>
              </a:rPr>
              <a:t>CITE</a:t>
            </a:r>
          </a:p>
          <a:p>
            <a:pPr marL="0" indent="0">
              <a:buNone/>
            </a:pPr>
            <a:endParaRPr lang="fr-FR" sz="1800" b="1" dirty="0"/>
          </a:p>
          <a:p>
            <a:pPr marL="0" indent="0">
              <a:buNone/>
            </a:pPr>
            <a:endParaRPr lang="fr-FR" sz="1800" b="1" dirty="0"/>
          </a:p>
        </p:txBody>
      </p:sp>
      <p:pic>
        <p:nvPicPr>
          <p:cNvPr id="12" name="Image 11">
            <a:extLst>
              <a:ext uri="{FF2B5EF4-FFF2-40B4-BE49-F238E27FC236}">
                <a16:creationId xmlns:a16="http://schemas.microsoft.com/office/drawing/2014/main" id="{1C05AE5C-AE94-4ACB-A166-4270F2B9A8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6207" y="167309"/>
            <a:ext cx="4702681" cy="6270242"/>
          </a:xfrm>
          <a:prstGeom prst="rect">
            <a:avLst/>
          </a:prstGeom>
        </p:spPr>
      </p:pic>
      <p:pic>
        <p:nvPicPr>
          <p:cNvPr id="5" name="Image 4">
            <a:extLst>
              <a:ext uri="{FF2B5EF4-FFF2-40B4-BE49-F238E27FC236}">
                <a16:creationId xmlns:a16="http://schemas.microsoft.com/office/drawing/2014/main" id="{37446B4F-F997-4724-86E9-5E110EF48A8C}"/>
              </a:ext>
            </a:extLst>
          </p:cNvPr>
          <p:cNvPicPr>
            <a:picLocks noChangeAspect="1"/>
          </p:cNvPicPr>
          <p:nvPr/>
        </p:nvPicPr>
        <p:blipFill rotWithShape="1">
          <a:blip r:embed="rId4"/>
          <a:srcRect l="13949" t="16366" r="43436" b="64746"/>
          <a:stretch/>
        </p:blipFill>
        <p:spPr>
          <a:xfrm>
            <a:off x="196770" y="6144210"/>
            <a:ext cx="2376668" cy="586682"/>
          </a:xfrm>
          <a:prstGeom prst="rect">
            <a:avLst/>
          </a:prstGeom>
        </p:spPr>
      </p:pic>
    </p:spTree>
    <p:extLst>
      <p:ext uri="{BB962C8B-B14F-4D97-AF65-F5344CB8AC3E}">
        <p14:creationId xmlns:p14="http://schemas.microsoft.com/office/powerpoint/2010/main" val="510625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355093" y="1584528"/>
            <a:ext cx="3230376" cy="4156515"/>
          </a:xfrm>
        </p:spPr>
        <p:txBody>
          <a:bodyPr>
            <a:normAutofit/>
          </a:bodyPr>
          <a:lstStyle/>
          <a:p>
            <a:pPr marL="0" indent="0">
              <a:buNone/>
            </a:pPr>
            <a:r>
              <a:rPr lang="fr-FR" sz="2400" b="1" dirty="0">
                <a:solidFill>
                  <a:schemeClr val="accent2">
                    <a:lumMod val="75000"/>
                  </a:schemeClr>
                </a:solidFill>
              </a:rPr>
              <a:t>Enquêtes internationales?</a:t>
            </a:r>
          </a:p>
          <a:p>
            <a:pPr>
              <a:buFont typeface="Wingdings" panose="05000000000000000000" pitchFamily="2" charset="2"/>
              <a:buChar char="q"/>
            </a:pPr>
            <a:r>
              <a:rPr lang="fr-FR" sz="2400" b="1" dirty="0">
                <a:solidFill>
                  <a:schemeClr val="accent2">
                    <a:lumMod val="75000"/>
                  </a:schemeClr>
                </a:solidFill>
              </a:rPr>
              <a:t>PISA</a:t>
            </a:r>
          </a:p>
          <a:p>
            <a:pPr>
              <a:buFont typeface="Wingdings" panose="05000000000000000000" pitchFamily="2" charset="2"/>
              <a:buChar char="q"/>
            </a:pPr>
            <a:r>
              <a:rPr lang="fr-FR" sz="1800" dirty="0">
                <a:solidFill>
                  <a:schemeClr val="accent2">
                    <a:lumMod val="75000"/>
                  </a:schemeClr>
                </a:solidFill>
              </a:rPr>
              <a:t>CITE</a:t>
            </a:r>
          </a:p>
          <a:p>
            <a:pPr marL="0" indent="0">
              <a:buNone/>
            </a:pPr>
            <a:endParaRPr lang="fr-FR" sz="1800" b="1" dirty="0"/>
          </a:p>
        </p:txBody>
      </p:sp>
      <p:pic>
        <p:nvPicPr>
          <p:cNvPr id="6" name="Image 5">
            <a:extLst>
              <a:ext uri="{FF2B5EF4-FFF2-40B4-BE49-F238E27FC236}">
                <a16:creationId xmlns:a16="http://schemas.microsoft.com/office/drawing/2014/main" id="{4A1119F9-130C-49C9-B6E4-3FCE0DE6E011}"/>
              </a:ext>
            </a:extLst>
          </p:cNvPr>
          <p:cNvPicPr>
            <a:picLocks noChangeAspect="1"/>
          </p:cNvPicPr>
          <p:nvPr/>
        </p:nvPicPr>
        <p:blipFill rotWithShape="1">
          <a:blip r:embed="rId3"/>
          <a:srcRect l="21498" t="38841" r="26068" b="20773"/>
          <a:stretch/>
        </p:blipFill>
        <p:spPr>
          <a:xfrm>
            <a:off x="3585469" y="4003392"/>
            <a:ext cx="5318045" cy="2549247"/>
          </a:xfrm>
          <a:prstGeom prst="rect">
            <a:avLst/>
          </a:prstGeom>
        </p:spPr>
      </p:pic>
      <p:pic>
        <p:nvPicPr>
          <p:cNvPr id="8" name="Image 7">
            <a:extLst>
              <a:ext uri="{FF2B5EF4-FFF2-40B4-BE49-F238E27FC236}">
                <a16:creationId xmlns:a16="http://schemas.microsoft.com/office/drawing/2014/main" id="{418D9CD3-A60E-43A2-89AC-08A4423B6E03}"/>
              </a:ext>
            </a:extLst>
          </p:cNvPr>
          <p:cNvPicPr>
            <a:picLocks noChangeAspect="1"/>
          </p:cNvPicPr>
          <p:nvPr/>
        </p:nvPicPr>
        <p:blipFill rotWithShape="1">
          <a:blip r:embed="rId4"/>
          <a:srcRect l="21377" t="25314" r="23664" b="17488"/>
          <a:stretch/>
        </p:blipFill>
        <p:spPr>
          <a:xfrm>
            <a:off x="3585469" y="193954"/>
            <a:ext cx="5881464" cy="3809438"/>
          </a:xfrm>
          <a:prstGeom prst="rect">
            <a:avLst/>
          </a:prstGeom>
        </p:spPr>
      </p:pic>
      <p:pic>
        <p:nvPicPr>
          <p:cNvPr id="5" name="Image 4">
            <a:extLst>
              <a:ext uri="{FF2B5EF4-FFF2-40B4-BE49-F238E27FC236}">
                <a16:creationId xmlns:a16="http://schemas.microsoft.com/office/drawing/2014/main" id="{87CA7FB7-62C6-4CB8-896E-B24900A3A49C}"/>
              </a:ext>
            </a:extLst>
          </p:cNvPr>
          <p:cNvPicPr>
            <a:picLocks noChangeAspect="1"/>
          </p:cNvPicPr>
          <p:nvPr/>
        </p:nvPicPr>
        <p:blipFill rotWithShape="1">
          <a:blip r:embed="rId5"/>
          <a:srcRect l="13949" t="16366" r="43436" b="64746"/>
          <a:stretch/>
        </p:blipFill>
        <p:spPr>
          <a:xfrm>
            <a:off x="207305" y="6129741"/>
            <a:ext cx="2376668" cy="586682"/>
          </a:xfrm>
          <a:prstGeom prst="rect">
            <a:avLst/>
          </a:prstGeom>
        </p:spPr>
      </p:pic>
    </p:spTree>
    <p:extLst>
      <p:ext uri="{BB962C8B-B14F-4D97-AF65-F5344CB8AC3E}">
        <p14:creationId xmlns:p14="http://schemas.microsoft.com/office/powerpoint/2010/main" val="1973612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461948" y="2186412"/>
            <a:ext cx="3253525" cy="5403850"/>
          </a:xfrm>
        </p:spPr>
        <p:txBody>
          <a:bodyPr>
            <a:normAutofit/>
          </a:bodyPr>
          <a:lstStyle/>
          <a:p>
            <a:pPr marL="0" indent="0">
              <a:buNone/>
            </a:pPr>
            <a:r>
              <a:rPr lang="fr-FR" sz="2400" b="1" dirty="0">
                <a:solidFill>
                  <a:schemeClr val="accent2">
                    <a:lumMod val="75000"/>
                  </a:schemeClr>
                </a:solidFill>
              </a:rPr>
              <a:t>Enquêtes internationales?</a:t>
            </a:r>
          </a:p>
          <a:p>
            <a:pPr>
              <a:buFont typeface="Wingdings" panose="05000000000000000000" pitchFamily="2" charset="2"/>
              <a:buChar char="q"/>
            </a:pPr>
            <a:r>
              <a:rPr lang="fr-FR" sz="1800" dirty="0">
                <a:solidFill>
                  <a:schemeClr val="accent2">
                    <a:lumMod val="75000"/>
                  </a:schemeClr>
                </a:solidFill>
              </a:rPr>
              <a:t>PISA</a:t>
            </a:r>
          </a:p>
          <a:p>
            <a:pPr>
              <a:buFont typeface="Wingdings" panose="05000000000000000000" pitchFamily="2" charset="2"/>
              <a:buChar char="q"/>
            </a:pPr>
            <a:r>
              <a:rPr lang="fr-FR" sz="2400" b="1" dirty="0">
                <a:solidFill>
                  <a:schemeClr val="accent2">
                    <a:lumMod val="75000"/>
                  </a:schemeClr>
                </a:solidFill>
              </a:rPr>
              <a:t>CITE</a:t>
            </a:r>
          </a:p>
          <a:p>
            <a:pPr marL="0" indent="0">
              <a:buNone/>
            </a:pPr>
            <a:endParaRPr lang="fr-FR" sz="1800" b="1" dirty="0"/>
          </a:p>
        </p:txBody>
      </p:sp>
      <p:sp>
        <p:nvSpPr>
          <p:cNvPr id="2" name="ZoneTexte 1">
            <a:extLst>
              <a:ext uri="{FF2B5EF4-FFF2-40B4-BE49-F238E27FC236}">
                <a16:creationId xmlns:a16="http://schemas.microsoft.com/office/drawing/2014/main" id="{FF9EACA8-4D88-4203-A8B7-D9A718662A2B}"/>
              </a:ext>
            </a:extLst>
          </p:cNvPr>
          <p:cNvSpPr txBox="1"/>
          <p:nvPr/>
        </p:nvSpPr>
        <p:spPr>
          <a:xfrm>
            <a:off x="4682126" y="982176"/>
            <a:ext cx="5277394" cy="4893647"/>
          </a:xfrm>
          <a:prstGeom prst="rect">
            <a:avLst/>
          </a:prstGeom>
          <a:noFill/>
        </p:spPr>
        <p:txBody>
          <a:bodyPr wrap="square" rtlCol="0">
            <a:spAutoFit/>
          </a:bodyPr>
          <a:lstStyle/>
          <a:p>
            <a:r>
              <a:rPr lang="fr-FR" sz="2400" dirty="0"/>
              <a:t>Ces diagrammes portent sur : </a:t>
            </a:r>
          </a:p>
          <a:p>
            <a:pPr marL="342900" indent="-342900">
              <a:buAutoNum type="arabicPeriod"/>
            </a:pPr>
            <a:r>
              <a:rPr lang="fr-FR" sz="2400" dirty="0"/>
              <a:t>Les programmes d’éducation de la petite enfance et les soins offerts dans des centres accrédités et subventionnés par le gouvernement pour les enfants dès le plus jeune âge d’admission. </a:t>
            </a:r>
          </a:p>
          <a:p>
            <a:pPr marL="342900" indent="-342900">
              <a:buAutoNum type="arabicPeriod"/>
            </a:pPr>
            <a:r>
              <a:rPr lang="fr-FR" sz="2400" dirty="0"/>
              <a:t>Les programmes d’enseignement primaire et secondaire. </a:t>
            </a:r>
          </a:p>
          <a:p>
            <a:pPr marL="342900" indent="-342900">
              <a:buAutoNum type="arabicPeriod"/>
            </a:pPr>
            <a:r>
              <a:rPr lang="fr-FR" sz="2400" dirty="0"/>
              <a:t>Les programmes d’enseignement postsecondaire et non supérieur. </a:t>
            </a:r>
          </a:p>
          <a:p>
            <a:pPr marL="342900" indent="-342900">
              <a:buAutoNum type="arabicPeriod"/>
            </a:pPr>
            <a:r>
              <a:rPr lang="fr-FR" sz="2400" dirty="0"/>
              <a:t>Les programmes d’enseignement supérieur. </a:t>
            </a:r>
          </a:p>
        </p:txBody>
      </p:sp>
      <p:pic>
        <p:nvPicPr>
          <p:cNvPr id="4" name="Image 3">
            <a:extLst>
              <a:ext uri="{FF2B5EF4-FFF2-40B4-BE49-F238E27FC236}">
                <a16:creationId xmlns:a16="http://schemas.microsoft.com/office/drawing/2014/main" id="{CDF4EBF5-643D-47A2-818B-52079FFE29D3}"/>
              </a:ext>
            </a:extLst>
          </p:cNvPr>
          <p:cNvPicPr>
            <a:picLocks noChangeAspect="1"/>
          </p:cNvPicPr>
          <p:nvPr/>
        </p:nvPicPr>
        <p:blipFill rotWithShape="1">
          <a:blip r:embed="rId3"/>
          <a:srcRect l="13949" t="16366" r="43436" b="64746"/>
          <a:stretch/>
        </p:blipFill>
        <p:spPr>
          <a:xfrm>
            <a:off x="104172" y="6071868"/>
            <a:ext cx="2376668" cy="586682"/>
          </a:xfrm>
          <a:prstGeom prst="rect">
            <a:avLst/>
          </a:prstGeom>
        </p:spPr>
      </p:pic>
    </p:spTree>
    <p:extLst>
      <p:ext uri="{BB962C8B-B14F-4D97-AF65-F5344CB8AC3E}">
        <p14:creationId xmlns:p14="http://schemas.microsoft.com/office/powerpoint/2010/main" val="222748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4ABBB6-4E47-4241-919C-CC93C3CD159B}"/>
              </a:ext>
            </a:extLst>
          </p:cNvPr>
          <p:cNvSpPr>
            <a:spLocks noGrp="1"/>
          </p:cNvSpPr>
          <p:nvPr>
            <p:ph idx="1"/>
          </p:nvPr>
        </p:nvSpPr>
        <p:spPr>
          <a:xfrm>
            <a:off x="4803435" y="2488751"/>
            <a:ext cx="8294136" cy="5403850"/>
          </a:xfrm>
        </p:spPr>
        <p:txBody>
          <a:bodyPr>
            <a:normAutofit/>
          </a:bodyPr>
          <a:lstStyle/>
          <a:p>
            <a:pPr>
              <a:buFont typeface="Wingdings" panose="05000000000000000000" pitchFamily="2" charset="2"/>
              <a:buChar char="q"/>
            </a:pPr>
            <a:r>
              <a:rPr lang="fr-FR" sz="2400" dirty="0"/>
              <a:t>Références législatives et réglementaires</a:t>
            </a:r>
          </a:p>
          <a:p>
            <a:pPr>
              <a:buFont typeface="Wingdings" panose="05000000000000000000" pitchFamily="2" charset="2"/>
              <a:buChar char="q"/>
            </a:pPr>
            <a:r>
              <a:rPr lang="fr-FR" sz="2400" dirty="0"/>
              <a:t>Ressources institutionnelles </a:t>
            </a:r>
          </a:p>
          <a:p>
            <a:pPr>
              <a:buFont typeface="Wingdings" panose="05000000000000000000" pitchFamily="2" charset="2"/>
              <a:buChar char="q"/>
            </a:pPr>
            <a:r>
              <a:rPr lang="fr-FR" sz="2400" dirty="0"/>
              <a:t>Ressources scientifiques</a:t>
            </a:r>
          </a:p>
          <a:p>
            <a:pPr>
              <a:buFont typeface="Wingdings" panose="05000000000000000000" pitchFamily="2" charset="2"/>
              <a:buChar char="Ø"/>
            </a:pPr>
            <a:endParaRPr lang="fr-FR" dirty="0"/>
          </a:p>
        </p:txBody>
      </p:sp>
      <p:pic>
        <p:nvPicPr>
          <p:cNvPr id="4" name="Image 3">
            <a:extLst>
              <a:ext uri="{FF2B5EF4-FFF2-40B4-BE49-F238E27FC236}">
                <a16:creationId xmlns:a16="http://schemas.microsoft.com/office/drawing/2014/main" id="{71C4B243-18F2-4107-8EF5-43C64988D7E7}"/>
              </a:ext>
            </a:extLst>
          </p:cNvPr>
          <p:cNvPicPr>
            <a:picLocks noChangeAspect="1"/>
          </p:cNvPicPr>
          <p:nvPr/>
        </p:nvPicPr>
        <p:blipFill rotWithShape="1">
          <a:blip r:embed="rId3"/>
          <a:srcRect l="13949" t="16366" r="43436" b="64746"/>
          <a:stretch/>
        </p:blipFill>
        <p:spPr>
          <a:xfrm>
            <a:off x="289367" y="6060293"/>
            <a:ext cx="2376668" cy="586682"/>
          </a:xfrm>
          <a:prstGeom prst="rect">
            <a:avLst/>
          </a:prstGeom>
        </p:spPr>
      </p:pic>
      <p:sp>
        <p:nvSpPr>
          <p:cNvPr id="2" name="Rectangle 1">
            <a:extLst>
              <a:ext uri="{FF2B5EF4-FFF2-40B4-BE49-F238E27FC236}">
                <a16:creationId xmlns:a16="http://schemas.microsoft.com/office/drawing/2014/main" id="{AD97B94D-310B-47B0-ACAB-101F639AC3C6}"/>
              </a:ext>
            </a:extLst>
          </p:cNvPr>
          <p:cNvSpPr/>
          <p:nvPr/>
        </p:nvSpPr>
        <p:spPr>
          <a:xfrm>
            <a:off x="555585" y="1632030"/>
            <a:ext cx="1979271" cy="36576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fr-FR" sz="2400" b="1" dirty="0">
                <a:solidFill>
                  <a:schemeClr val="accent2">
                    <a:lumMod val="75000"/>
                  </a:schemeClr>
                </a:solidFill>
              </a:rPr>
              <a:t>Sources nationales</a:t>
            </a:r>
          </a:p>
          <a:p>
            <a:pPr algn="ctr"/>
            <a:endParaRPr lang="fr-FR" dirty="0"/>
          </a:p>
        </p:txBody>
      </p:sp>
    </p:spTree>
    <p:extLst>
      <p:ext uri="{BB962C8B-B14F-4D97-AF65-F5344CB8AC3E}">
        <p14:creationId xmlns:p14="http://schemas.microsoft.com/office/powerpoint/2010/main" val="3650646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6">
            <a:extLst>
              <a:ext uri="{FF2B5EF4-FFF2-40B4-BE49-F238E27FC236}">
                <a16:creationId xmlns:a16="http://schemas.microsoft.com/office/drawing/2014/main" id="{1FFEF5AF-EBEC-4A84-8E18-DF3B8088B250}"/>
              </a:ext>
            </a:extLst>
          </p:cNvPr>
          <p:cNvGraphicFramePr>
            <a:graphicFrameLocks noGrp="1"/>
          </p:cNvGraphicFramePr>
          <p:nvPr>
            <p:extLst>
              <p:ext uri="{D42A27DB-BD31-4B8C-83A1-F6EECF244321}">
                <p14:modId xmlns:p14="http://schemas.microsoft.com/office/powerpoint/2010/main" val="4181507436"/>
              </p:ext>
            </p:extLst>
          </p:nvPr>
        </p:nvGraphicFramePr>
        <p:xfrm>
          <a:off x="2805193" y="1564831"/>
          <a:ext cx="7974740" cy="2702560"/>
        </p:xfrm>
        <a:graphic>
          <a:graphicData uri="http://schemas.openxmlformats.org/drawingml/2006/table">
            <a:tbl>
              <a:tblPr firstRow="1" bandRow="1">
                <a:tableStyleId>{5C22544A-7EE6-4342-B048-85BDC9FD1C3A}</a:tableStyleId>
              </a:tblPr>
              <a:tblGrid>
                <a:gridCol w="3037668">
                  <a:extLst>
                    <a:ext uri="{9D8B030D-6E8A-4147-A177-3AD203B41FA5}">
                      <a16:colId xmlns:a16="http://schemas.microsoft.com/office/drawing/2014/main" val="721661677"/>
                    </a:ext>
                  </a:extLst>
                </a:gridCol>
                <a:gridCol w="1720312">
                  <a:extLst>
                    <a:ext uri="{9D8B030D-6E8A-4147-A177-3AD203B41FA5}">
                      <a16:colId xmlns:a16="http://schemas.microsoft.com/office/drawing/2014/main" val="582363887"/>
                    </a:ext>
                  </a:extLst>
                </a:gridCol>
                <a:gridCol w="1689315">
                  <a:extLst>
                    <a:ext uri="{9D8B030D-6E8A-4147-A177-3AD203B41FA5}">
                      <a16:colId xmlns:a16="http://schemas.microsoft.com/office/drawing/2014/main" val="549154665"/>
                    </a:ext>
                  </a:extLst>
                </a:gridCol>
                <a:gridCol w="1527445">
                  <a:extLst>
                    <a:ext uri="{9D8B030D-6E8A-4147-A177-3AD203B41FA5}">
                      <a16:colId xmlns:a16="http://schemas.microsoft.com/office/drawing/2014/main" val="3824488457"/>
                    </a:ext>
                  </a:extLst>
                </a:gridCol>
              </a:tblGrid>
              <a:tr h="162775">
                <a:tc>
                  <a:txBody>
                    <a:bodyPr/>
                    <a:lstStyle/>
                    <a:p>
                      <a:pPr algn="ctr"/>
                      <a:endParaRPr lang="fr-FR" sz="2400" dirty="0">
                        <a:solidFill>
                          <a:schemeClr val="tx1"/>
                        </a:solidFill>
                      </a:endParaRPr>
                    </a:p>
                  </a:txBody>
                  <a:tcPr>
                    <a:solidFill>
                      <a:schemeClr val="bg1"/>
                    </a:solidFill>
                  </a:tcPr>
                </a:tc>
                <a:tc>
                  <a:txBody>
                    <a:bodyPr/>
                    <a:lstStyle/>
                    <a:p>
                      <a:pPr algn="ctr"/>
                      <a:r>
                        <a:rPr lang="fr-FR" sz="2400" dirty="0">
                          <a:solidFill>
                            <a:schemeClr val="tx1"/>
                          </a:solidFill>
                        </a:rPr>
                        <a:t>Canada</a:t>
                      </a:r>
                    </a:p>
                  </a:txBody>
                  <a:tcPr>
                    <a:solidFill>
                      <a:schemeClr val="bg1"/>
                    </a:solidFill>
                  </a:tcPr>
                </a:tc>
                <a:tc>
                  <a:txBody>
                    <a:bodyPr/>
                    <a:lstStyle/>
                    <a:p>
                      <a:pPr algn="ctr"/>
                      <a:r>
                        <a:rPr lang="fr-FR" sz="2400" dirty="0">
                          <a:solidFill>
                            <a:schemeClr val="tx1"/>
                          </a:solidFill>
                        </a:rPr>
                        <a:t>Québec</a:t>
                      </a:r>
                    </a:p>
                  </a:txBody>
                  <a:tcPr>
                    <a:solidFill>
                      <a:schemeClr val="bg1"/>
                    </a:solidFill>
                  </a:tcPr>
                </a:tc>
                <a:tc>
                  <a:txBody>
                    <a:bodyPr/>
                    <a:lstStyle/>
                    <a:p>
                      <a:pPr algn="ctr"/>
                      <a:r>
                        <a:rPr lang="fr-FR" sz="2400" dirty="0">
                          <a:solidFill>
                            <a:schemeClr val="tx1"/>
                          </a:solidFill>
                        </a:rPr>
                        <a:t>France</a:t>
                      </a:r>
                    </a:p>
                  </a:txBody>
                  <a:tcPr>
                    <a:solidFill>
                      <a:schemeClr val="bg1"/>
                    </a:solidFill>
                  </a:tcPr>
                </a:tc>
                <a:extLst>
                  <a:ext uri="{0D108BD9-81ED-4DB2-BD59-A6C34878D82A}">
                    <a16:rowId xmlns:a16="http://schemas.microsoft.com/office/drawing/2014/main" val="3293558214"/>
                  </a:ext>
                </a:extLst>
              </a:tr>
              <a:tr h="370840">
                <a:tc gridSpan="4">
                  <a:txBody>
                    <a:bodyPr/>
                    <a:lstStyle/>
                    <a:p>
                      <a:r>
                        <a:rPr lang="fr-FR" sz="2000" b="1" dirty="0"/>
                        <a:t>Dynamique inclusive</a:t>
                      </a:r>
                    </a:p>
                  </a:txBody>
                  <a:tcPr/>
                </a:tc>
                <a:tc hMerge="1">
                  <a:txBody>
                    <a:bodyPr/>
                    <a:lstStyle/>
                    <a:p>
                      <a:endParaRPr lang="fr-FR"/>
                    </a:p>
                  </a:txBody>
                  <a:tcPr/>
                </a:tc>
                <a:tc hMerge="1">
                  <a:txBody>
                    <a:bodyPr/>
                    <a:lstStyle/>
                    <a:p>
                      <a:endParaRPr lang="fr-FR"/>
                    </a:p>
                  </a:txBody>
                  <a:tcPr/>
                </a:tc>
                <a:tc hMerge="1">
                  <a:txBody>
                    <a:bodyPr/>
                    <a:lstStyle/>
                    <a:p>
                      <a:endParaRPr lang="fr-FR" dirty="0"/>
                    </a:p>
                  </a:txBody>
                  <a:tcPr/>
                </a:tc>
                <a:extLst>
                  <a:ext uri="{0D108BD9-81ED-4DB2-BD59-A6C34878D82A}">
                    <a16:rowId xmlns:a16="http://schemas.microsoft.com/office/drawing/2014/main" val="4291587094"/>
                  </a:ext>
                </a:extLst>
              </a:tr>
              <a:tr h="370840">
                <a:tc>
                  <a:txBody>
                    <a:bodyPr/>
                    <a:lstStyle/>
                    <a:p>
                      <a:pPr>
                        <a:buFont typeface="Wingdings" panose="05000000000000000000" pitchFamily="2" charset="2"/>
                        <a:buNone/>
                      </a:pPr>
                      <a:r>
                        <a:rPr lang="fr-FR" sz="1800" b="0" dirty="0"/>
                        <a:t>Définition</a:t>
                      </a:r>
                    </a:p>
                  </a:txBody>
                  <a:tcPr>
                    <a:solidFill>
                      <a:schemeClr val="bg2"/>
                    </a:solidFill>
                  </a:tcPr>
                </a:tc>
                <a:tc>
                  <a:txBody>
                    <a:bodyPr/>
                    <a:lstStyle/>
                    <a:p>
                      <a:endParaRPr lang="fr-FR" dirty="0"/>
                    </a:p>
                  </a:txBody>
                  <a:tcPr>
                    <a:solidFill>
                      <a:schemeClr val="bg2"/>
                    </a:solidFill>
                  </a:tcPr>
                </a:tc>
                <a:tc>
                  <a:txBody>
                    <a:bodyPr/>
                    <a:lstStyle/>
                    <a:p>
                      <a:endParaRPr lang="fr-FR" dirty="0"/>
                    </a:p>
                  </a:txBody>
                  <a:tcPr>
                    <a:solidFill>
                      <a:schemeClr val="bg2"/>
                    </a:solidFill>
                  </a:tcPr>
                </a:tc>
                <a:tc>
                  <a:txBody>
                    <a:bodyPr/>
                    <a:lstStyle/>
                    <a:p>
                      <a:endParaRPr lang="fr-FR" dirty="0"/>
                    </a:p>
                  </a:txBody>
                  <a:tcPr>
                    <a:solidFill>
                      <a:schemeClr val="bg2"/>
                    </a:solidFill>
                  </a:tcPr>
                </a:tc>
                <a:extLst>
                  <a:ext uri="{0D108BD9-81ED-4DB2-BD59-A6C34878D82A}">
                    <a16:rowId xmlns:a16="http://schemas.microsoft.com/office/drawing/2014/main" val="13557125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Législation </a:t>
                      </a:r>
                    </a:p>
                  </a:txBody>
                  <a:tcPr>
                    <a:solidFill>
                      <a:schemeClr val="bg2"/>
                    </a:solidFill>
                  </a:tcPr>
                </a:tc>
                <a:tc>
                  <a:txBody>
                    <a:bodyPr/>
                    <a:lstStyle/>
                    <a:p>
                      <a:endParaRPr lang="fr-FR" dirty="0"/>
                    </a:p>
                  </a:txBody>
                  <a:tcPr>
                    <a:solidFill>
                      <a:schemeClr val="bg2"/>
                    </a:solidFill>
                  </a:tcPr>
                </a:tc>
                <a:tc>
                  <a:txBody>
                    <a:bodyPr/>
                    <a:lstStyle/>
                    <a:p>
                      <a:endParaRPr lang="fr-FR"/>
                    </a:p>
                  </a:txBody>
                  <a:tcPr>
                    <a:solidFill>
                      <a:schemeClr val="bg2"/>
                    </a:solidFill>
                  </a:tcPr>
                </a:tc>
                <a:tc>
                  <a:txBody>
                    <a:bodyPr/>
                    <a:lstStyle/>
                    <a:p>
                      <a:endParaRPr lang="fr-FR" dirty="0"/>
                    </a:p>
                  </a:txBody>
                  <a:tcPr>
                    <a:solidFill>
                      <a:schemeClr val="bg2"/>
                    </a:solidFill>
                  </a:tcPr>
                </a:tc>
                <a:extLst>
                  <a:ext uri="{0D108BD9-81ED-4DB2-BD59-A6C34878D82A}">
                    <a16:rowId xmlns:a16="http://schemas.microsoft.com/office/drawing/2014/main" val="280036676"/>
                  </a:ext>
                </a:extLst>
              </a:tr>
              <a:tr h="370840">
                <a:tc>
                  <a:txBody>
                    <a:bodyPr/>
                    <a:lstStyle/>
                    <a:p>
                      <a:r>
                        <a:rPr lang="fr-FR" b="0" dirty="0"/>
                        <a:t>Système scolaire</a:t>
                      </a:r>
                    </a:p>
                  </a:txBody>
                  <a:tcPr>
                    <a:solidFill>
                      <a:schemeClr val="bg2"/>
                    </a:solidFill>
                  </a:tcPr>
                </a:tc>
                <a:tc>
                  <a:txBody>
                    <a:bodyPr/>
                    <a:lstStyle/>
                    <a:p>
                      <a:endParaRPr lang="fr-FR" dirty="0"/>
                    </a:p>
                  </a:txBody>
                  <a:tcPr>
                    <a:solidFill>
                      <a:schemeClr val="bg2"/>
                    </a:solidFill>
                  </a:tcPr>
                </a:tc>
                <a:tc>
                  <a:txBody>
                    <a:bodyPr/>
                    <a:lstStyle/>
                    <a:p>
                      <a:endParaRPr lang="fr-FR"/>
                    </a:p>
                  </a:txBody>
                  <a:tcPr>
                    <a:solidFill>
                      <a:schemeClr val="bg2"/>
                    </a:solidFill>
                  </a:tcPr>
                </a:tc>
                <a:tc>
                  <a:txBody>
                    <a:bodyPr/>
                    <a:lstStyle/>
                    <a:p>
                      <a:endParaRPr lang="fr-FR" dirty="0"/>
                    </a:p>
                  </a:txBody>
                  <a:tcPr>
                    <a:solidFill>
                      <a:schemeClr val="bg2"/>
                    </a:solidFill>
                  </a:tcPr>
                </a:tc>
                <a:extLst>
                  <a:ext uri="{0D108BD9-81ED-4DB2-BD59-A6C34878D82A}">
                    <a16:rowId xmlns:a16="http://schemas.microsoft.com/office/drawing/2014/main" val="2262583598"/>
                  </a:ext>
                </a:extLst>
              </a:tr>
              <a:tr h="134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BEP/BES</a:t>
                      </a:r>
                    </a:p>
                  </a:txBody>
                  <a:tcPr>
                    <a:solidFill>
                      <a:schemeClr val="bg2"/>
                    </a:solidFill>
                  </a:tcPr>
                </a:tc>
                <a:tc>
                  <a:txBody>
                    <a:bodyPr/>
                    <a:lstStyle/>
                    <a:p>
                      <a:endParaRPr lang="fr-FR" dirty="0"/>
                    </a:p>
                  </a:txBody>
                  <a:tcPr>
                    <a:solidFill>
                      <a:schemeClr val="bg2"/>
                    </a:solidFill>
                  </a:tcPr>
                </a:tc>
                <a:tc>
                  <a:txBody>
                    <a:bodyPr/>
                    <a:lstStyle/>
                    <a:p>
                      <a:endParaRPr lang="fr-FR" dirty="0"/>
                    </a:p>
                  </a:txBody>
                  <a:tcPr>
                    <a:solidFill>
                      <a:schemeClr val="bg2"/>
                    </a:solidFill>
                  </a:tcPr>
                </a:tc>
                <a:tc>
                  <a:txBody>
                    <a:bodyPr/>
                    <a:lstStyle/>
                    <a:p>
                      <a:endParaRPr lang="fr-FR" dirty="0"/>
                    </a:p>
                  </a:txBody>
                  <a:tcPr>
                    <a:solidFill>
                      <a:schemeClr val="bg2"/>
                    </a:solidFill>
                  </a:tcPr>
                </a:tc>
                <a:extLst>
                  <a:ext uri="{0D108BD9-81ED-4DB2-BD59-A6C34878D82A}">
                    <a16:rowId xmlns:a16="http://schemas.microsoft.com/office/drawing/2014/main" val="14056503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t>Formation des enseignants</a:t>
                      </a:r>
                    </a:p>
                  </a:txBody>
                  <a:tcPr>
                    <a:solidFill>
                      <a:schemeClr val="bg2"/>
                    </a:solidFill>
                  </a:tcPr>
                </a:tc>
                <a:tc>
                  <a:txBody>
                    <a:bodyPr/>
                    <a:lstStyle/>
                    <a:p>
                      <a:endParaRPr lang="fr-FR" dirty="0"/>
                    </a:p>
                  </a:txBody>
                  <a:tcPr>
                    <a:solidFill>
                      <a:schemeClr val="bg2"/>
                    </a:solidFill>
                  </a:tcPr>
                </a:tc>
                <a:tc>
                  <a:txBody>
                    <a:bodyPr/>
                    <a:lstStyle/>
                    <a:p>
                      <a:endParaRPr lang="fr-FR"/>
                    </a:p>
                  </a:txBody>
                  <a:tcPr>
                    <a:solidFill>
                      <a:schemeClr val="bg2"/>
                    </a:solidFill>
                  </a:tcPr>
                </a:tc>
                <a:tc>
                  <a:txBody>
                    <a:bodyPr/>
                    <a:lstStyle/>
                    <a:p>
                      <a:endParaRPr lang="fr-FR" dirty="0"/>
                    </a:p>
                  </a:txBody>
                  <a:tcPr>
                    <a:solidFill>
                      <a:schemeClr val="bg2"/>
                    </a:solidFill>
                  </a:tcPr>
                </a:tc>
                <a:extLst>
                  <a:ext uri="{0D108BD9-81ED-4DB2-BD59-A6C34878D82A}">
                    <a16:rowId xmlns:a16="http://schemas.microsoft.com/office/drawing/2014/main" val="2831012950"/>
                  </a:ext>
                </a:extLst>
              </a:tr>
            </a:tbl>
          </a:graphicData>
        </a:graphic>
      </p:graphicFrame>
      <p:sp>
        <p:nvSpPr>
          <p:cNvPr id="7" name="Flèche : bas 6">
            <a:extLst>
              <a:ext uri="{FF2B5EF4-FFF2-40B4-BE49-F238E27FC236}">
                <a16:creationId xmlns:a16="http://schemas.microsoft.com/office/drawing/2014/main" id="{0791759F-F0B2-4D3B-A42B-8EED4BDA13F2}"/>
              </a:ext>
            </a:extLst>
          </p:cNvPr>
          <p:cNvSpPr/>
          <p:nvPr/>
        </p:nvSpPr>
        <p:spPr>
          <a:xfrm>
            <a:off x="10995750" y="1653947"/>
            <a:ext cx="359638" cy="3024380"/>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5BC853DC-4F16-4566-B97C-BEA7C37EFCCD}"/>
              </a:ext>
            </a:extLst>
          </p:cNvPr>
          <p:cNvSpPr/>
          <p:nvPr/>
        </p:nvSpPr>
        <p:spPr>
          <a:xfrm rot="16200000">
            <a:off x="6629830" y="751385"/>
            <a:ext cx="325465" cy="7974740"/>
          </a:xfrm>
          <a:prstGeom prst="down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id="{74186364-7420-4C02-8EE5-1AEEA417CE12}"/>
              </a:ext>
            </a:extLst>
          </p:cNvPr>
          <p:cNvPicPr>
            <a:picLocks noChangeAspect="1"/>
          </p:cNvPicPr>
          <p:nvPr/>
        </p:nvPicPr>
        <p:blipFill rotWithShape="1">
          <a:blip r:embed="rId3"/>
          <a:srcRect l="13949" t="16366" r="43436" b="64746"/>
          <a:stretch/>
        </p:blipFill>
        <p:spPr>
          <a:xfrm>
            <a:off x="231494" y="6152890"/>
            <a:ext cx="2376668" cy="586682"/>
          </a:xfrm>
          <a:prstGeom prst="rect">
            <a:avLst/>
          </a:prstGeom>
        </p:spPr>
      </p:pic>
    </p:spTree>
    <p:extLst>
      <p:ext uri="{BB962C8B-B14F-4D97-AF65-F5344CB8AC3E}">
        <p14:creationId xmlns:p14="http://schemas.microsoft.com/office/powerpoint/2010/main" val="2254982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375926DD-EC3D-4A7E-BB8C-2E035D1A3F50}"/>
              </a:ext>
            </a:extLst>
          </p:cNvPr>
          <p:cNvSpPr>
            <a:spLocks noGrp="1"/>
          </p:cNvSpPr>
          <p:nvPr>
            <p:ph type="title"/>
          </p:nvPr>
        </p:nvSpPr>
        <p:spPr>
          <a:xfrm>
            <a:off x="471932" y="54185"/>
            <a:ext cx="2269172" cy="1600200"/>
          </a:xfrm>
        </p:spPr>
        <p:txBody>
          <a:bodyPr>
            <a:normAutofit/>
          </a:bodyPr>
          <a:lstStyle/>
          <a:p>
            <a:r>
              <a:rPr lang="fr-FR" sz="2400" b="1" dirty="0">
                <a:solidFill>
                  <a:schemeClr val="accent2">
                    <a:lumMod val="75000"/>
                  </a:schemeClr>
                </a:solidFill>
              </a:rPr>
              <a:t>Dynamique inclusive</a:t>
            </a:r>
          </a:p>
        </p:txBody>
      </p:sp>
      <p:sp>
        <p:nvSpPr>
          <p:cNvPr id="11" name="Espace réservé du texte 10">
            <a:extLst>
              <a:ext uri="{FF2B5EF4-FFF2-40B4-BE49-F238E27FC236}">
                <a16:creationId xmlns:a16="http://schemas.microsoft.com/office/drawing/2014/main" id="{2721CDF0-DD2C-42CC-8D14-180957C5278A}"/>
              </a:ext>
            </a:extLst>
          </p:cNvPr>
          <p:cNvSpPr>
            <a:spLocks noGrp="1"/>
          </p:cNvSpPr>
          <p:nvPr>
            <p:ph type="body" sz="half" idx="2"/>
          </p:nvPr>
        </p:nvSpPr>
        <p:spPr>
          <a:xfrm>
            <a:off x="808038" y="2194560"/>
            <a:ext cx="2300924" cy="3811588"/>
          </a:xfrm>
        </p:spPr>
        <p:txBody>
          <a:bodyPr/>
          <a:lstStyle/>
          <a:p>
            <a:endParaRPr lang="fr-FR" dirty="0"/>
          </a:p>
        </p:txBody>
      </p:sp>
      <p:pic>
        <p:nvPicPr>
          <p:cNvPr id="14" name="Image 13">
            <a:extLst>
              <a:ext uri="{FF2B5EF4-FFF2-40B4-BE49-F238E27FC236}">
                <a16:creationId xmlns:a16="http://schemas.microsoft.com/office/drawing/2014/main" id="{796C6B3F-6112-4723-8785-511797F36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0" y="1022668"/>
            <a:ext cx="6644640" cy="4983480"/>
          </a:xfrm>
          <a:prstGeom prst="rect">
            <a:avLst/>
          </a:prstGeom>
        </p:spPr>
      </p:pic>
      <p:cxnSp>
        <p:nvCxnSpPr>
          <p:cNvPr id="16" name="Connecteur droit avec flèche 15">
            <a:extLst>
              <a:ext uri="{FF2B5EF4-FFF2-40B4-BE49-F238E27FC236}">
                <a16:creationId xmlns:a16="http://schemas.microsoft.com/office/drawing/2014/main" id="{5FED1221-F758-467D-9C0F-8489EE03664E}"/>
              </a:ext>
            </a:extLst>
          </p:cNvPr>
          <p:cNvCxnSpPr>
            <a:cxnSpLocks/>
            <a:stCxn id="18" idx="0"/>
          </p:cNvCxnSpPr>
          <p:nvPr/>
        </p:nvCxnSpPr>
        <p:spPr>
          <a:xfrm flipV="1">
            <a:off x="4887311" y="4424858"/>
            <a:ext cx="662152" cy="101403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8" name="Rectangle 17">
            <a:extLst>
              <a:ext uri="{FF2B5EF4-FFF2-40B4-BE49-F238E27FC236}">
                <a16:creationId xmlns:a16="http://schemas.microsoft.com/office/drawing/2014/main" id="{B963244C-D481-4200-B99B-8FCF9D44FA7C}"/>
              </a:ext>
            </a:extLst>
          </p:cNvPr>
          <p:cNvSpPr/>
          <p:nvPr/>
        </p:nvSpPr>
        <p:spPr>
          <a:xfrm>
            <a:off x="4135821" y="5438892"/>
            <a:ext cx="1502979" cy="623217"/>
          </a:xfrm>
          <a:prstGeom prst="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 Une façon de penser et d'agir qui démontre l'acceptation universelle et l'appartenance de tous les enfants et élèves »</a:t>
            </a:r>
          </a:p>
        </p:txBody>
      </p:sp>
      <p:sp>
        <p:nvSpPr>
          <p:cNvPr id="20" name="Rectangle 19">
            <a:extLst>
              <a:ext uri="{FF2B5EF4-FFF2-40B4-BE49-F238E27FC236}">
                <a16:creationId xmlns:a16="http://schemas.microsoft.com/office/drawing/2014/main" id="{BFFBA6FE-3CE9-490A-97AF-1899C588C8FF}"/>
              </a:ext>
            </a:extLst>
          </p:cNvPr>
          <p:cNvSpPr/>
          <p:nvPr/>
        </p:nvSpPr>
        <p:spPr>
          <a:xfrm>
            <a:off x="4109545" y="1754444"/>
            <a:ext cx="1072055" cy="578070"/>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700" dirty="0"/>
              <a:t>Une approche dans laquelle les forces et les défis des élèves sont au cœur de la prise de décision</a:t>
            </a:r>
          </a:p>
        </p:txBody>
      </p:sp>
      <p:cxnSp>
        <p:nvCxnSpPr>
          <p:cNvPr id="22" name="Connecteur droit avec flèche 21">
            <a:extLst>
              <a:ext uri="{FF2B5EF4-FFF2-40B4-BE49-F238E27FC236}">
                <a16:creationId xmlns:a16="http://schemas.microsoft.com/office/drawing/2014/main" id="{598A531E-EAA8-4C62-B9E5-BF020E9CC22F}"/>
              </a:ext>
            </a:extLst>
          </p:cNvPr>
          <p:cNvCxnSpPr>
            <a:cxnSpLocks/>
          </p:cNvCxnSpPr>
          <p:nvPr/>
        </p:nvCxnSpPr>
        <p:spPr>
          <a:xfrm>
            <a:off x="4541520" y="2388476"/>
            <a:ext cx="577018" cy="81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E8A93847-4E9E-403D-9BD8-BA8E0F3D87A9}"/>
              </a:ext>
            </a:extLst>
          </p:cNvPr>
          <p:cNvSpPr/>
          <p:nvPr/>
        </p:nvSpPr>
        <p:spPr>
          <a:xfrm>
            <a:off x="4135821" y="1166648"/>
            <a:ext cx="2478338" cy="487737"/>
          </a:xfrm>
          <a:prstGeom prst="rect">
            <a:avLst/>
          </a:prstGeom>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700" dirty="0"/>
              <a:t>Un moyen de s'assurer que tous les élèves voient leurs divers besoins satisfaits d'une manière réceptive, acceptante, respectueuse et solidaire</a:t>
            </a:r>
          </a:p>
        </p:txBody>
      </p:sp>
      <p:cxnSp>
        <p:nvCxnSpPr>
          <p:cNvPr id="25" name="Connecteur droit avec flèche 24">
            <a:extLst>
              <a:ext uri="{FF2B5EF4-FFF2-40B4-BE49-F238E27FC236}">
                <a16:creationId xmlns:a16="http://schemas.microsoft.com/office/drawing/2014/main" id="{D33AD4EF-8B21-4961-B3A3-7324C6CD8C83}"/>
              </a:ext>
            </a:extLst>
          </p:cNvPr>
          <p:cNvCxnSpPr>
            <a:cxnSpLocks/>
          </p:cNvCxnSpPr>
          <p:nvPr/>
        </p:nvCxnSpPr>
        <p:spPr>
          <a:xfrm>
            <a:off x="5638800" y="1654385"/>
            <a:ext cx="63061" cy="8160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Rectangle 25">
            <a:extLst>
              <a:ext uri="{FF2B5EF4-FFF2-40B4-BE49-F238E27FC236}">
                <a16:creationId xmlns:a16="http://schemas.microsoft.com/office/drawing/2014/main" id="{733147BA-13F2-4DF7-B3C3-00483C18C763}"/>
              </a:ext>
            </a:extLst>
          </p:cNvPr>
          <p:cNvSpPr/>
          <p:nvPr/>
        </p:nvSpPr>
        <p:spPr>
          <a:xfrm>
            <a:off x="5775435" y="5213130"/>
            <a:ext cx="1121662" cy="893077"/>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Modèle d'éducation inclusive basé sur les besoins et axé sur les forces, les capacités et les besoins de chaque élève </a:t>
            </a:r>
          </a:p>
        </p:txBody>
      </p:sp>
      <p:cxnSp>
        <p:nvCxnSpPr>
          <p:cNvPr id="28" name="Connecteur droit avec flèche 27">
            <a:extLst>
              <a:ext uri="{FF2B5EF4-FFF2-40B4-BE49-F238E27FC236}">
                <a16:creationId xmlns:a16="http://schemas.microsoft.com/office/drawing/2014/main" id="{DA75105E-8318-45FF-B4EB-66ED8BC20BF6}"/>
              </a:ext>
            </a:extLst>
          </p:cNvPr>
          <p:cNvCxnSpPr/>
          <p:nvPr/>
        </p:nvCxnSpPr>
        <p:spPr>
          <a:xfrm flipV="1">
            <a:off x="6096000" y="4821296"/>
            <a:ext cx="0" cy="3918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a:extLst>
              <a:ext uri="{FF2B5EF4-FFF2-40B4-BE49-F238E27FC236}">
                <a16:creationId xmlns:a16="http://schemas.microsoft.com/office/drawing/2014/main" id="{92CA2E60-25BA-45C1-A843-74AEC77ACC64}"/>
              </a:ext>
            </a:extLst>
          </p:cNvPr>
          <p:cNvSpPr/>
          <p:nvPr/>
        </p:nvSpPr>
        <p:spPr>
          <a:xfrm>
            <a:off x="5828284" y="1754444"/>
            <a:ext cx="1728216" cy="566928"/>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700" dirty="0"/>
              <a:t>Droit des élèves à participer à tous les aspects de la vie scolaire et à avoir un accès équitable à un programme d'éducation approprié, inclusif et adapté à leur âge.</a:t>
            </a:r>
          </a:p>
        </p:txBody>
      </p:sp>
      <p:cxnSp>
        <p:nvCxnSpPr>
          <p:cNvPr id="31" name="Connecteur droit avec flèche 30">
            <a:extLst>
              <a:ext uri="{FF2B5EF4-FFF2-40B4-BE49-F238E27FC236}">
                <a16:creationId xmlns:a16="http://schemas.microsoft.com/office/drawing/2014/main" id="{71E84B68-954C-4542-AE84-691E0526F842}"/>
              </a:ext>
            </a:extLst>
          </p:cNvPr>
          <p:cNvCxnSpPr>
            <a:cxnSpLocks/>
          </p:cNvCxnSpPr>
          <p:nvPr/>
        </p:nvCxnSpPr>
        <p:spPr>
          <a:xfrm>
            <a:off x="6844126" y="2313858"/>
            <a:ext cx="52971" cy="432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366293D1-575F-4949-B123-622B3F8E3805}"/>
              </a:ext>
            </a:extLst>
          </p:cNvPr>
          <p:cNvSpPr/>
          <p:nvPr/>
        </p:nvSpPr>
        <p:spPr>
          <a:xfrm>
            <a:off x="8714232" y="5283888"/>
            <a:ext cx="1801368" cy="622201"/>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 Système de valeurs et de croyances qui sous-tend le concept d'éducation inclusive,  accent sur la diversité des élèves et du personnel et  principes d'apprentissage centré sur l'élève</a:t>
            </a:r>
          </a:p>
        </p:txBody>
      </p:sp>
      <p:cxnSp>
        <p:nvCxnSpPr>
          <p:cNvPr id="34" name="Connecteur droit avec flèche 33">
            <a:extLst>
              <a:ext uri="{FF2B5EF4-FFF2-40B4-BE49-F238E27FC236}">
                <a16:creationId xmlns:a16="http://schemas.microsoft.com/office/drawing/2014/main" id="{6BAFC790-4E76-4BD6-981A-2066C8D4EDF1}"/>
              </a:ext>
            </a:extLst>
          </p:cNvPr>
          <p:cNvCxnSpPr/>
          <p:nvPr/>
        </p:nvCxnSpPr>
        <p:spPr>
          <a:xfrm flipV="1">
            <a:off x="9144000" y="5120640"/>
            <a:ext cx="0" cy="16324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5" name="Rectangle 34">
            <a:extLst>
              <a:ext uri="{FF2B5EF4-FFF2-40B4-BE49-F238E27FC236}">
                <a16:creationId xmlns:a16="http://schemas.microsoft.com/office/drawing/2014/main" id="{67D6F427-A785-4CE1-92C6-3E583297EF02}"/>
              </a:ext>
            </a:extLst>
          </p:cNvPr>
          <p:cNvSpPr/>
          <p:nvPr/>
        </p:nvSpPr>
        <p:spPr>
          <a:xfrm>
            <a:off x="7033732" y="5283888"/>
            <a:ext cx="777763" cy="622200"/>
          </a:xfrm>
          <a:prstGeom prst="rect">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Valeurs d'équité et d'inclusion de tous les étudiants</a:t>
            </a:r>
          </a:p>
        </p:txBody>
      </p:sp>
      <p:cxnSp>
        <p:nvCxnSpPr>
          <p:cNvPr id="37" name="Connecteur droit avec flèche 36">
            <a:extLst>
              <a:ext uri="{FF2B5EF4-FFF2-40B4-BE49-F238E27FC236}">
                <a16:creationId xmlns:a16="http://schemas.microsoft.com/office/drawing/2014/main" id="{8369720B-31C9-4FFE-B5A6-8235B20175B9}"/>
              </a:ext>
            </a:extLst>
          </p:cNvPr>
          <p:cNvCxnSpPr>
            <a:stCxn id="35" idx="0"/>
          </p:cNvCxnSpPr>
          <p:nvPr/>
        </p:nvCxnSpPr>
        <p:spPr>
          <a:xfrm flipV="1">
            <a:off x="7422614" y="5073650"/>
            <a:ext cx="133886" cy="2102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BFED9ABC-A653-43F9-9AF0-D38CC00EF881}"/>
              </a:ext>
            </a:extLst>
          </p:cNvPr>
          <p:cNvSpPr/>
          <p:nvPr/>
        </p:nvSpPr>
        <p:spPr>
          <a:xfrm>
            <a:off x="3714885" y="3873499"/>
            <a:ext cx="1083090" cy="1134679"/>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Tous les élèves ont droit à un accès équitable à l'apprentissage, à la réussite et à la poursuite de l'excellence dans tous les aspects de leur éducation</a:t>
            </a:r>
          </a:p>
        </p:txBody>
      </p:sp>
      <p:cxnSp>
        <p:nvCxnSpPr>
          <p:cNvPr id="40" name="Connecteur droit avec flèche 39">
            <a:extLst>
              <a:ext uri="{FF2B5EF4-FFF2-40B4-BE49-F238E27FC236}">
                <a16:creationId xmlns:a16="http://schemas.microsoft.com/office/drawing/2014/main" id="{067EED9E-C0C0-4003-BF6B-6579AFBF071A}"/>
              </a:ext>
            </a:extLst>
          </p:cNvPr>
          <p:cNvCxnSpPr/>
          <p:nvPr/>
        </p:nvCxnSpPr>
        <p:spPr>
          <a:xfrm flipV="1">
            <a:off x="4771697" y="3994142"/>
            <a:ext cx="346841" cy="1397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a:extLst>
              <a:ext uri="{FF2B5EF4-FFF2-40B4-BE49-F238E27FC236}">
                <a16:creationId xmlns:a16="http://schemas.microsoft.com/office/drawing/2014/main" id="{CA7026D1-51EE-4815-8911-F565EC8EE049}"/>
              </a:ext>
            </a:extLst>
          </p:cNvPr>
          <p:cNvSpPr/>
          <p:nvPr/>
        </p:nvSpPr>
        <p:spPr>
          <a:xfrm>
            <a:off x="8957809" y="2697151"/>
            <a:ext cx="2525354" cy="427376"/>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Fournir à tous les élèves les soutiens et les possibilités dont ils ont besoin pour devenir des membres participants de leur communauté scolaire</a:t>
            </a:r>
          </a:p>
        </p:txBody>
      </p:sp>
      <p:cxnSp>
        <p:nvCxnSpPr>
          <p:cNvPr id="43" name="Connecteur droit avec flèche 42">
            <a:extLst>
              <a:ext uri="{FF2B5EF4-FFF2-40B4-BE49-F238E27FC236}">
                <a16:creationId xmlns:a16="http://schemas.microsoft.com/office/drawing/2014/main" id="{0DDFC97F-D58D-4243-B0AB-A5D9B057678A}"/>
              </a:ext>
            </a:extLst>
          </p:cNvPr>
          <p:cNvCxnSpPr>
            <a:cxnSpLocks/>
            <a:stCxn id="41" idx="1"/>
          </p:cNvCxnSpPr>
          <p:nvPr/>
        </p:nvCxnSpPr>
        <p:spPr>
          <a:xfrm flipH="1">
            <a:off x="7103417" y="2910839"/>
            <a:ext cx="1854392" cy="11389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19F2FADE-900F-495D-9C15-A935FA3B105A}"/>
              </a:ext>
            </a:extLst>
          </p:cNvPr>
          <p:cNvSpPr/>
          <p:nvPr/>
        </p:nvSpPr>
        <p:spPr>
          <a:xfrm>
            <a:off x="10736317" y="4614328"/>
            <a:ext cx="914400" cy="1291759"/>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Assurer une éducation de haute qualité, culturellement et linguistiquement adaptée et équitable pour soutenir le bien-être et la réussite de chaque élève</a:t>
            </a:r>
          </a:p>
        </p:txBody>
      </p:sp>
      <p:cxnSp>
        <p:nvCxnSpPr>
          <p:cNvPr id="53" name="Connecteur droit avec flèche 52">
            <a:extLst>
              <a:ext uri="{FF2B5EF4-FFF2-40B4-BE49-F238E27FC236}">
                <a16:creationId xmlns:a16="http://schemas.microsoft.com/office/drawing/2014/main" id="{E650B0EE-7CC6-47EC-A640-B2486A9B1CED}"/>
              </a:ext>
            </a:extLst>
          </p:cNvPr>
          <p:cNvCxnSpPr>
            <a:cxnSpLocks/>
            <a:stCxn id="51" idx="1"/>
          </p:cNvCxnSpPr>
          <p:nvPr/>
        </p:nvCxnSpPr>
        <p:spPr>
          <a:xfrm flipH="1" flipV="1">
            <a:off x="10371083" y="5008178"/>
            <a:ext cx="365234" cy="25203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6" name="Rectangle 55">
            <a:extLst>
              <a:ext uri="{FF2B5EF4-FFF2-40B4-BE49-F238E27FC236}">
                <a16:creationId xmlns:a16="http://schemas.microsoft.com/office/drawing/2014/main" id="{B0B61C4F-954F-4277-A7E2-5FE2FA1E790F}"/>
              </a:ext>
            </a:extLst>
          </p:cNvPr>
          <p:cNvSpPr/>
          <p:nvPr/>
        </p:nvSpPr>
        <p:spPr>
          <a:xfrm>
            <a:off x="10545816" y="3496861"/>
            <a:ext cx="1036582" cy="832438"/>
          </a:xfrm>
          <a:prstGeom prst="rect">
            <a:avLst/>
          </a:prstGeom>
          <a:ln w="38100">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800" dirty="0"/>
              <a:t>Reconnaître la diversité des personnes et valoriser l’apport de chacun</a:t>
            </a:r>
          </a:p>
        </p:txBody>
      </p:sp>
      <p:cxnSp>
        <p:nvCxnSpPr>
          <p:cNvPr id="58" name="Connecteur droit avec flèche 57">
            <a:extLst>
              <a:ext uri="{FF2B5EF4-FFF2-40B4-BE49-F238E27FC236}">
                <a16:creationId xmlns:a16="http://schemas.microsoft.com/office/drawing/2014/main" id="{5662DC85-0D00-480F-A9C7-EE9935386234}"/>
              </a:ext>
            </a:extLst>
          </p:cNvPr>
          <p:cNvCxnSpPr/>
          <p:nvPr/>
        </p:nvCxnSpPr>
        <p:spPr>
          <a:xfrm flipH="1">
            <a:off x="9043416" y="4049822"/>
            <a:ext cx="1502400" cy="2794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60" name="Image 59">
            <a:extLst>
              <a:ext uri="{FF2B5EF4-FFF2-40B4-BE49-F238E27FC236}">
                <a16:creationId xmlns:a16="http://schemas.microsoft.com/office/drawing/2014/main" id="{1F95BA8C-0D3F-46F2-AB1D-20ACE4211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01" y="2696018"/>
            <a:ext cx="1865376" cy="1865376"/>
          </a:xfrm>
          <a:prstGeom prst="rect">
            <a:avLst/>
          </a:prstGeom>
        </p:spPr>
      </p:pic>
      <p:sp>
        <p:nvSpPr>
          <p:cNvPr id="61" name="Rectangle 60">
            <a:extLst>
              <a:ext uri="{FF2B5EF4-FFF2-40B4-BE49-F238E27FC236}">
                <a16:creationId xmlns:a16="http://schemas.microsoft.com/office/drawing/2014/main" id="{BADDCCB9-FF2D-42CD-BA24-1049024ADE11}"/>
              </a:ext>
            </a:extLst>
          </p:cNvPr>
          <p:cNvSpPr/>
          <p:nvPr/>
        </p:nvSpPr>
        <p:spPr>
          <a:xfrm>
            <a:off x="1371600" y="4561394"/>
            <a:ext cx="1580213" cy="885373"/>
          </a:xfrm>
          <a:prstGeom prst="rect">
            <a:avLst/>
          </a:prstGeom>
          <a:ln w="381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700" dirty="0"/>
              <a:t>L'École inclusive vise à assurer une scolarisation de qualité pour tous les élèves de la maternelle au lycée par la prise en compte de leurs singularités et de leurs besoins éducatifs particuliers</a:t>
            </a:r>
          </a:p>
        </p:txBody>
      </p:sp>
      <p:cxnSp>
        <p:nvCxnSpPr>
          <p:cNvPr id="63" name="Connecteur droit avec flèche 62">
            <a:extLst>
              <a:ext uri="{FF2B5EF4-FFF2-40B4-BE49-F238E27FC236}">
                <a16:creationId xmlns:a16="http://schemas.microsoft.com/office/drawing/2014/main" id="{E1B91AC8-0252-4A08-9F04-AAF7965B9A8B}"/>
              </a:ext>
            </a:extLst>
          </p:cNvPr>
          <p:cNvCxnSpPr>
            <a:cxnSpLocks/>
          </p:cNvCxnSpPr>
          <p:nvPr/>
        </p:nvCxnSpPr>
        <p:spPr>
          <a:xfrm flipH="1" flipV="1">
            <a:off x="1499191" y="4329299"/>
            <a:ext cx="74428" cy="23209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30" name="Image 29">
            <a:extLst>
              <a:ext uri="{FF2B5EF4-FFF2-40B4-BE49-F238E27FC236}">
                <a16:creationId xmlns:a16="http://schemas.microsoft.com/office/drawing/2014/main" id="{CC43BE2D-D85D-4838-942E-79B4A518EB28}"/>
              </a:ext>
            </a:extLst>
          </p:cNvPr>
          <p:cNvPicPr>
            <a:picLocks noChangeAspect="1"/>
          </p:cNvPicPr>
          <p:nvPr/>
        </p:nvPicPr>
        <p:blipFill rotWithShape="1">
          <a:blip r:embed="rId5"/>
          <a:srcRect l="13949" t="16366" r="43436" b="64746"/>
          <a:stretch/>
        </p:blipFill>
        <p:spPr>
          <a:xfrm>
            <a:off x="183266" y="6107459"/>
            <a:ext cx="2376668" cy="586682"/>
          </a:xfrm>
          <a:prstGeom prst="rect">
            <a:avLst/>
          </a:prstGeom>
        </p:spPr>
      </p:pic>
    </p:spTree>
    <p:extLst>
      <p:ext uri="{BB962C8B-B14F-4D97-AF65-F5344CB8AC3E}">
        <p14:creationId xmlns:p14="http://schemas.microsoft.com/office/powerpoint/2010/main" val="2347247258"/>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9498</TotalTime>
  <Words>2161</Words>
  <Application>Microsoft Office PowerPoint</Application>
  <PresentationFormat>Grand écran</PresentationFormat>
  <Paragraphs>174</Paragraphs>
  <Slides>20</Slides>
  <Notes>17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aptos serif</vt:lpstr>
      <vt:lpstr>Arial</vt:lpstr>
      <vt:lpstr>Calibri</vt:lpstr>
      <vt:lpstr>Calibri Light</vt:lpstr>
      <vt:lpstr>Wingdings</vt:lpstr>
      <vt:lpstr>Thème Office</vt:lpstr>
      <vt:lpstr>Enjeux et mises en œuvre d’une dynamique inclusive : approche comparative  Canada – Québec – France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Dynamique inclusive</vt:lpstr>
      <vt:lpstr>Législation </vt:lpstr>
      <vt:lpstr>Les élèves concernés par l’éducation inclusive </vt:lpstr>
      <vt:lpstr>Modalités de scolarisation</vt:lpstr>
      <vt:lpstr>Les élèves concernés par l’éducation inclusive et modalités de scolarisation</vt:lpstr>
      <vt:lpstr>Formation des enseignants</vt:lpstr>
      <vt:lpstr>Présentation PowerPoint</vt:lpstr>
      <vt:lpstr>Des pistes ? (France)</vt:lpstr>
      <vt:lpstr>Des pistes? (Québec) </vt:lpstr>
      <vt:lpstr>Des pistes?  (New Brunswick)</vt:lpstr>
      <vt:lpstr>Présentation PowerPoint</vt:lpstr>
      <vt:lpstr>Éléments bibliographiques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Enjeux et mises en œuvre d’une dynamique inclusive : approche comparative Canada – Québec – France</dc:title>
  <dc:creator>Correcteur</dc:creator>
  <cp:lastModifiedBy>Correcteur</cp:lastModifiedBy>
  <cp:revision>116</cp:revision>
  <dcterms:created xsi:type="dcterms:W3CDTF">2025-08-03T05:49:45Z</dcterms:created>
  <dcterms:modified xsi:type="dcterms:W3CDTF">2025-08-19T12:34:42Z</dcterms:modified>
</cp:coreProperties>
</file>